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3514" r:id="rId2"/>
    <p:sldId id="256" r:id="rId3"/>
    <p:sldId id="257" r:id="rId4"/>
    <p:sldId id="263" r:id="rId5"/>
    <p:sldId id="268" r:id="rId6"/>
    <p:sldId id="3474" r:id="rId7"/>
    <p:sldId id="3508" r:id="rId8"/>
    <p:sldId id="3486" r:id="rId9"/>
    <p:sldId id="3472" r:id="rId10"/>
    <p:sldId id="3500" r:id="rId11"/>
    <p:sldId id="2905" r:id="rId12"/>
    <p:sldId id="2906" r:id="rId13"/>
    <p:sldId id="2907" r:id="rId14"/>
    <p:sldId id="3475" r:id="rId15"/>
    <p:sldId id="2908" r:id="rId16"/>
    <p:sldId id="2995" r:id="rId17"/>
    <p:sldId id="2910" r:id="rId18"/>
    <p:sldId id="2911" r:id="rId19"/>
    <p:sldId id="3477" r:id="rId20"/>
    <p:sldId id="2888" r:id="rId21"/>
    <p:sldId id="2889" r:id="rId22"/>
    <p:sldId id="2891" r:id="rId23"/>
    <p:sldId id="3495" r:id="rId24"/>
    <p:sldId id="3429" r:id="rId25"/>
    <p:sldId id="3513" r:id="rId26"/>
    <p:sldId id="3510" r:id="rId27"/>
    <p:sldId id="3496" r:id="rId28"/>
    <p:sldId id="3435" r:id="rId29"/>
    <p:sldId id="3418" r:id="rId30"/>
    <p:sldId id="3430" r:id="rId31"/>
    <p:sldId id="3433" r:id="rId32"/>
    <p:sldId id="3419" r:id="rId33"/>
    <p:sldId id="3422" r:id="rId34"/>
    <p:sldId id="3294" r:id="rId35"/>
    <p:sldId id="3512" r:id="rId36"/>
    <p:sldId id="3432" r:id="rId37"/>
    <p:sldId id="3497" r:id="rId38"/>
    <p:sldId id="3425" r:id="rId39"/>
    <p:sldId id="3431" r:id="rId40"/>
    <p:sldId id="3428" r:id="rId41"/>
    <p:sldId id="3499" r:id="rId42"/>
    <p:sldId id="3493" r:id="rId43"/>
    <p:sldId id="3498" r:id="rId44"/>
    <p:sldId id="3420" r:id="rId45"/>
    <p:sldId id="3491" r:id="rId46"/>
    <p:sldId id="3421" r:id="rId47"/>
    <p:sldId id="3441" r:id="rId48"/>
    <p:sldId id="3453" r:id="rId49"/>
    <p:sldId id="3503" r:id="rId50"/>
    <p:sldId id="3502" r:id="rId51"/>
    <p:sldId id="3494" r:id="rId52"/>
    <p:sldId id="3447" r:id="rId53"/>
    <p:sldId id="3501" r:id="rId54"/>
    <p:sldId id="3505" r:id="rId55"/>
    <p:sldId id="3506" r:id="rId56"/>
    <p:sldId id="3507" r:id="rId57"/>
  </p:sldIdLst>
  <p:sldSz cx="9144000" cy="5143500" type="screen16x9"/>
  <p:notesSz cx="6735763" cy="9866313"/>
  <p:defaultTextStyle>
    <a:defPPr>
      <a:defRPr lang="ja-JP"/>
    </a:defPPr>
    <a:lvl1pPr algn="l" rtl="0" fontAlgn="base">
      <a:spcBef>
        <a:spcPct val="0"/>
      </a:spcBef>
      <a:spcAft>
        <a:spcPct val="0"/>
      </a:spcAft>
      <a:defRPr kumimoji="1" sz="2000" b="1" kern="1200">
        <a:solidFill>
          <a:schemeClr val="tx1"/>
        </a:solidFill>
        <a:latin typeface="Times"/>
        <a:ea typeface="平成明朝"/>
        <a:cs typeface="平成明朝"/>
      </a:defRPr>
    </a:lvl1pPr>
    <a:lvl2pPr marL="380955" algn="l" rtl="0" fontAlgn="base">
      <a:spcBef>
        <a:spcPct val="0"/>
      </a:spcBef>
      <a:spcAft>
        <a:spcPct val="0"/>
      </a:spcAft>
      <a:defRPr kumimoji="1" sz="2000" b="1" kern="1200">
        <a:solidFill>
          <a:schemeClr val="tx1"/>
        </a:solidFill>
        <a:latin typeface="Times"/>
        <a:ea typeface="平成明朝"/>
        <a:cs typeface="平成明朝"/>
      </a:defRPr>
    </a:lvl2pPr>
    <a:lvl3pPr marL="761910" algn="l" rtl="0" fontAlgn="base">
      <a:spcBef>
        <a:spcPct val="0"/>
      </a:spcBef>
      <a:spcAft>
        <a:spcPct val="0"/>
      </a:spcAft>
      <a:defRPr kumimoji="1" sz="2000" b="1" kern="1200">
        <a:solidFill>
          <a:schemeClr val="tx1"/>
        </a:solidFill>
        <a:latin typeface="Times"/>
        <a:ea typeface="平成明朝"/>
        <a:cs typeface="平成明朝"/>
      </a:defRPr>
    </a:lvl3pPr>
    <a:lvl4pPr marL="1142863" algn="l" rtl="0" fontAlgn="base">
      <a:spcBef>
        <a:spcPct val="0"/>
      </a:spcBef>
      <a:spcAft>
        <a:spcPct val="0"/>
      </a:spcAft>
      <a:defRPr kumimoji="1" sz="2000" b="1" kern="1200">
        <a:solidFill>
          <a:schemeClr val="tx1"/>
        </a:solidFill>
        <a:latin typeface="Times"/>
        <a:ea typeface="平成明朝"/>
        <a:cs typeface="平成明朝"/>
      </a:defRPr>
    </a:lvl4pPr>
    <a:lvl5pPr marL="1523817" algn="l" rtl="0" fontAlgn="base">
      <a:spcBef>
        <a:spcPct val="0"/>
      </a:spcBef>
      <a:spcAft>
        <a:spcPct val="0"/>
      </a:spcAft>
      <a:defRPr kumimoji="1" sz="2000" b="1" kern="1200">
        <a:solidFill>
          <a:schemeClr val="tx1"/>
        </a:solidFill>
        <a:latin typeface="Times"/>
        <a:ea typeface="平成明朝"/>
        <a:cs typeface="平成明朝"/>
      </a:defRPr>
    </a:lvl5pPr>
    <a:lvl6pPr marL="1904772" algn="l" defTabSz="761910" rtl="0" eaLnBrk="1" latinLnBrk="0" hangingPunct="1">
      <a:defRPr kumimoji="1" sz="2000" b="1" kern="1200">
        <a:solidFill>
          <a:schemeClr val="tx1"/>
        </a:solidFill>
        <a:latin typeface="Times"/>
        <a:ea typeface="平成明朝"/>
        <a:cs typeface="平成明朝"/>
      </a:defRPr>
    </a:lvl6pPr>
    <a:lvl7pPr marL="2285727" algn="l" defTabSz="761910" rtl="0" eaLnBrk="1" latinLnBrk="0" hangingPunct="1">
      <a:defRPr kumimoji="1" sz="2000" b="1" kern="1200">
        <a:solidFill>
          <a:schemeClr val="tx1"/>
        </a:solidFill>
        <a:latin typeface="Times"/>
        <a:ea typeface="平成明朝"/>
        <a:cs typeface="平成明朝"/>
      </a:defRPr>
    </a:lvl7pPr>
    <a:lvl8pPr marL="2666680" algn="l" defTabSz="761910" rtl="0" eaLnBrk="1" latinLnBrk="0" hangingPunct="1">
      <a:defRPr kumimoji="1" sz="2000" b="1" kern="1200">
        <a:solidFill>
          <a:schemeClr val="tx1"/>
        </a:solidFill>
        <a:latin typeface="Times"/>
        <a:ea typeface="平成明朝"/>
        <a:cs typeface="平成明朝"/>
      </a:defRPr>
    </a:lvl8pPr>
    <a:lvl9pPr marL="3047634" algn="l" defTabSz="761910" rtl="0" eaLnBrk="1" latinLnBrk="0" hangingPunct="1">
      <a:defRPr kumimoji="1" sz="2000" b="1" kern="1200">
        <a:solidFill>
          <a:schemeClr val="tx1"/>
        </a:solidFill>
        <a:latin typeface="Times"/>
        <a:ea typeface="平成明朝"/>
        <a:cs typeface="平成明朝"/>
      </a:defRPr>
    </a:lvl9pPr>
  </p:defaultTextStyle>
  <p:extLst>
    <p:ext uri="{521415D9-36F7-43E2-AB2F-B90AF26B5E84}">
      <p14:sectionLst xmlns:p14="http://schemas.microsoft.com/office/powerpoint/2010/main">
        <p14:section name="既定のセクション" id="{7231AFB4-C80E-1743-9E6C-1E4F733A7BBE}">
          <p14:sldIdLst>
            <p14:sldId id="3514"/>
            <p14:sldId id="256"/>
            <p14:sldId id="257"/>
            <p14:sldId id="263"/>
            <p14:sldId id="268"/>
            <p14:sldId id="3474"/>
            <p14:sldId id="3508"/>
            <p14:sldId id="3486"/>
            <p14:sldId id="3472"/>
            <p14:sldId id="3500"/>
            <p14:sldId id="2905"/>
            <p14:sldId id="2906"/>
            <p14:sldId id="2907"/>
            <p14:sldId id="3475"/>
            <p14:sldId id="2908"/>
            <p14:sldId id="2995"/>
            <p14:sldId id="2910"/>
            <p14:sldId id="2911"/>
            <p14:sldId id="3477"/>
            <p14:sldId id="2888"/>
            <p14:sldId id="2889"/>
            <p14:sldId id="2891"/>
            <p14:sldId id="3495"/>
            <p14:sldId id="3429"/>
            <p14:sldId id="3513"/>
            <p14:sldId id="3510"/>
            <p14:sldId id="3496"/>
            <p14:sldId id="3435"/>
            <p14:sldId id="3418"/>
            <p14:sldId id="3430"/>
            <p14:sldId id="3433"/>
            <p14:sldId id="3419"/>
            <p14:sldId id="3422"/>
            <p14:sldId id="3294"/>
            <p14:sldId id="3512"/>
            <p14:sldId id="3432"/>
            <p14:sldId id="3497"/>
            <p14:sldId id="3425"/>
            <p14:sldId id="3431"/>
            <p14:sldId id="3428"/>
            <p14:sldId id="3499"/>
            <p14:sldId id="3493"/>
            <p14:sldId id="3498"/>
            <p14:sldId id="3420"/>
            <p14:sldId id="3491"/>
            <p14:sldId id="3421"/>
            <p14:sldId id="3441"/>
            <p14:sldId id="3453"/>
            <p14:sldId id="3503"/>
            <p14:sldId id="3502"/>
            <p14:sldId id="3494"/>
            <p14:sldId id="3447"/>
            <p14:sldId id="3501"/>
            <p14:sldId id="3505"/>
            <p14:sldId id="3506"/>
            <p14:sldId id="3507"/>
          </p14:sldIdLst>
        </p14:section>
        <p14:section name="タイトルなしのセクション" id="{688FF6D9-CEB7-EE4E-8FB2-DC8BE12B100D}">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0000"/>
    <a:srgbClr val="0000CC"/>
    <a:srgbClr val="FFFF00"/>
    <a:srgbClr val="00FFFF"/>
    <a:srgbClr val="66FFFF"/>
    <a:srgbClr val="FFFF66"/>
    <a:srgbClr val="FF66FF"/>
    <a:srgbClr val="3366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30"/>
    <p:restoredTop sz="96029" autoAdjust="0"/>
  </p:normalViewPr>
  <p:slideViewPr>
    <p:cSldViewPr>
      <p:cViewPr varScale="1">
        <p:scale>
          <a:sx n="155" d="100"/>
          <a:sy n="155" d="100"/>
        </p:scale>
        <p:origin x="224" y="184"/>
      </p:cViewPr>
      <p:guideLst>
        <p:guide orient="horz" pos="1620"/>
        <p:guide pos="2880"/>
      </p:guideLst>
    </p:cSldViewPr>
  </p:slideViewPr>
  <p:outlineViewPr>
    <p:cViewPr>
      <p:scale>
        <a:sx n="33" d="100"/>
        <a:sy n="33" d="100"/>
      </p:scale>
      <p:origin x="0" y="-5368"/>
    </p:cViewPr>
    <p:sldLst>
      <p:sld r:id="rId1" collapse="1"/>
    </p:sldLst>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77" d="100"/>
          <a:sy n="77" d="100"/>
        </p:scale>
        <p:origin x="-1584" y="-104"/>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atin typeface="Times" charset="0"/>
                <a:ea typeface="平成明朝" charset="-128"/>
                <a:cs typeface="+mn-cs"/>
              </a:defRPr>
            </a:lvl1pPr>
          </a:lstStyle>
          <a:p>
            <a:pPr>
              <a:defRPr/>
            </a:pPr>
            <a:endParaRPr lang="ja-JP" altLang="en-US"/>
          </a:p>
        </p:txBody>
      </p:sp>
      <p:sp>
        <p:nvSpPr>
          <p:cNvPr id="3" name="日付プレースホルダ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atin typeface="Times" charset="0"/>
                <a:ea typeface="平成明朝" charset="-128"/>
                <a:cs typeface="+mn-cs"/>
              </a:defRPr>
            </a:lvl1pPr>
          </a:lstStyle>
          <a:p>
            <a:pPr>
              <a:defRPr/>
            </a:pPr>
            <a:fld id="{307BB664-E2BC-47E3-A115-382F01069B6D}" type="datetimeFigureOut">
              <a:rPr lang="ja-JP" altLang="en-US"/>
              <a:pPr>
                <a:defRPr/>
              </a:pPr>
              <a:t>2019/10/27</a:t>
            </a:fld>
            <a:endParaRPr lang="ja-JP" altLang="en-US"/>
          </a:p>
        </p:txBody>
      </p:sp>
      <p:sp>
        <p:nvSpPr>
          <p:cNvPr id="4" name="フッター プレースホルダ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atin typeface="Times" charset="0"/>
                <a:ea typeface="平成明朝" charset="-128"/>
                <a:cs typeface="+mn-cs"/>
              </a:defRPr>
            </a:lvl1pPr>
          </a:lstStyle>
          <a:p>
            <a:pPr>
              <a:defRPr/>
            </a:pPr>
            <a:endParaRPr lang="ja-JP" altLang="en-US"/>
          </a:p>
        </p:txBody>
      </p:sp>
      <p:sp>
        <p:nvSpPr>
          <p:cNvPr id="5" name="スライド番号プレースホルダ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atin typeface="Times" charset="0"/>
                <a:ea typeface="平成明朝" charset="-128"/>
                <a:cs typeface="+mn-cs"/>
              </a:defRPr>
            </a:lvl1pPr>
          </a:lstStyle>
          <a:p>
            <a:pPr>
              <a:defRPr/>
            </a:pPr>
            <a:fld id="{B40A257F-CBB3-474D-A409-2228CE9EC46A}" type="slidenum">
              <a:rPr lang="ja-JP" altLang="en-US"/>
              <a:pPr>
                <a:defRPr/>
              </a:pPr>
              <a:t>‹#›</a:t>
            </a:fld>
            <a:endParaRPr lang="ja-JP" altLang="en-US"/>
          </a:p>
        </p:txBody>
      </p:sp>
    </p:spTree>
    <p:extLst>
      <p:ext uri="{BB962C8B-B14F-4D97-AF65-F5344CB8AC3E}">
        <p14:creationId xmlns:p14="http://schemas.microsoft.com/office/powerpoint/2010/main" val="62915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平成明朝" charset="-128"/>
                <a:cs typeface="+mn-cs"/>
              </a:defRPr>
            </a:lvl1pPr>
          </a:lstStyle>
          <a:p>
            <a:pPr>
              <a:defRPr/>
            </a:pPr>
            <a:endParaRPr lang="en-US" altLang="ja-JP"/>
          </a:p>
        </p:txBody>
      </p:sp>
      <p:sp>
        <p:nvSpPr>
          <p:cNvPr id="141315" name="Rectangle 3"/>
          <p:cNvSpPr>
            <a:spLocks noGrp="1" noChangeArrowheads="1"/>
          </p:cNvSpPr>
          <p:nvPr>
            <p:ph type="dt" idx="1"/>
          </p:nvPr>
        </p:nvSpPr>
        <p:spPr bwMode="auto">
          <a:xfrm>
            <a:off x="381635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平成明朝" charset="-128"/>
                <a:cs typeface="+mn-cs"/>
              </a:defRPr>
            </a:lvl1pPr>
          </a:lstStyle>
          <a:p>
            <a:pPr>
              <a:defRPr/>
            </a:pPr>
            <a:endParaRPr lang="en-US" altLang="ja-JP"/>
          </a:p>
        </p:txBody>
      </p:sp>
      <p:sp>
        <p:nvSpPr>
          <p:cNvPr id="157700" name="Rectangle 4"/>
          <p:cNvSpPr>
            <a:spLocks noGrp="1" noRot="1" noChangeAspect="1" noChangeArrowheads="1" noTextEdit="1"/>
          </p:cNvSpPr>
          <p:nvPr>
            <p:ph type="sldImg" idx="2"/>
          </p:nvPr>
        </p:nvSpPr>
        <p:spPr bwMode="auto">
          <a:xfrm>
            <a:off x="79375" y="739775"/>
            <a:ext cx="6577013" cy="3700463"/>
          </a:xfrm>
          <a:prstGeom prst="rect">
            <a:avLst/>
          </a:prstGeom>
          <a:noFill/>
          <a:ln w="9525">
            <a:solidFill>
              <a:srgbClr val="000000"/>
            </a:solidFill>
            <a:miter lim="800000"/>
            <a:headEnd/>
            <a:tailEnd/>
          </a:ln>
        </p:spPr>
      </p:sp>
      <p:sp>
        <p:nvSpPr>
          <p:cNvPr id="141317" name="Rectangle 5"/>
          <p:cNvSpPr>
            <a:spLocks noGrp="1" noChangeArrowheads="1"/>
          </p:cNvSpPr>
          <p:nvPr>
            <p:ph type="body" sz="quarter" idx="3"/>
          </p:nvPr>
        </p:nvSpPr>
        <p:spPr bwMode="auto">
          <a:xfrm>
            <a:off x="898525" y="4686300"/>
            <a:ext cx="4938713" cy="4440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dirty="0"/>
              <a:t>マスター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141318" name="Rectangle 6"/>
          <p:cNvSpPr>
            <a:spLocks noGrp="1" noChangeArrowheads="1"/>
          </p:cNvSpPr>
          <p:nvPr>
            <p:ph type="ftr" sz="quarter" idx="4"/>
          </p:nvPr>
        </p:nvSpPr>
        <p:spPr bwMode="auto">
          <a:xfrm>
            <a:off x="0" y="9372600"/>
            <a:ext cx="2919413"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平成明朝" charset="-128"/>
                <a:cs typeface="+mn-cs"/>
              </a:defRPr>
            </a:lvl1pPr>
          </a:lstStyle>
          <a:p>
            <a:pPr>
              <a:defRPr/>
            </a:pPr>
            <a:endParaRPr lang="en-US" altLang="ja-JP"/>
          </a:p>
        </p:txBody>
      </p:sp>
      <p:sp>
        <p:nvSpPr>
          <p:cNvPr id="141319" name="Rectangle 7"/>
          <p:cNvSpPr>
            <a:spLocks noGrp="1" noChangeArrowheads="1"/>
          </p:cNvSpPr>
          <p:nvPr>
            <p:ph type="sldNum" sz="quarter" idx="5"/>
          </p:nvPr>
        </p:nvSpPr>
        <p:spPr bwMode="auto">
          <a:xfrm>
            <a:off x="3816350" y="9372600"/>
            <a:ext cx="2919413"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ea typeface="平成明朝" charset="-128"/>
                <a:cs typeface="+mn-cs"/>
              </a:defRPr>
            </a:lvl1pPr>
          </a:lstStyle>
          <a:p>
            <a:pPr>
              <a:defRPr/>
            </a:pPr>
            <a:fld id="{7F7F27E8-08CC-474F-BAD9-E112850BD423}" type="slidenum">
              <a:rPr lang="en-US" altLang="ja-JP"/>
              <a:pPr>
                <a:defRPr/>
              </a:pPr>
              <a:t>‹#›</a:t>
            </a:fld>
            <a:endParaRPr lang="en-US" altLang="ja-JP"/>
          </a:p>
        </p:txBody>
      </p:sp>
    </p:spTree>
    <p:extLst>
      <p:ext uri="{BB962C8B-B14F-4D97-AF65-F5344CB8AC3E}">
        <p14:creationId xmlns:p14="http://schemas.microsoft.com/office/powerpoint/2010/main" val="22687946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000" kern="1200">
        <a:solidFill>
          <a:schemeClr val="tx1"/>
        </a:solidFill>
        <a:latin typeface="Times" charset="0"/>
        <a:ea typeface="メイリオ"/>
        <a:cs typeface="メイリオ"/>
      </a:defRPr>
    </a:lvl1pPr>
    <a:lvl2pPr marL="380955" algn="l" rtl="0" eaLnBrk="0" fontAlgn="base" hangingPunct="0">
      <a:spcBef>
        <a:spcPct val="30000"/>
      </a:spcBef>
      <a:spcAft>
        <a:spcPct val="0"/>
      </a:spcAft>
      <a:defRPr kumimoji="1" sz="1000" kern="1200">
        <a:solidFill>
          <a:schemeClr val="tx1"/>
        </a:solidFill>
        <a:latin typeface="Times" charset="0"/>
        <a:ea typeface="メイリオ"/>
        <a:cs typeface="メイリオ"/>
      </a:defRPr>
    </a:lvl2pPr>
    <a:lvl3pPr marL="761910" algn="l" rtl="0" eaLnBrk="0" fontAlgn="base" hangingPunct="0">
      <a:spcBef>
        <a:spcPct val="30000"/>
      </a:spcBef>
      <a:spcAft>
        <a:spcPct val="0"/>
      </a:spcAft>
      <a:defRPr kumimoji="1" sz="1000" kern="1200">
        <a:solidFill>
          <a:schemeClr val="tx1"/>
        </a:solidFill>
        <a:latin typeface="Times" charset="0"/>
        <a:ea typeface="メイリオ"/>
        <a:cs typeface="メイリオ"/>
      </a:defRPr>
    </a:lvl3pPr>
    <a:lvl4pPr marL="1142863" algn="l" rtl="0" eaLnBrk="0" fontAlgn="base" hangingPunct="0">
      <a:spcBef>
        <a:spcPct val="30000"/>
      </a:spcBef>
      <a:spcAft>
        <a:spcPct val="0"/>
      </a:spcAft>
      <a:defRPr kumimoji="1" sz="1000" kern="1200">
        <a:solidFill>
          <a:schemeClr val="tx1"/>
        </a:solidFill>
        <a:latin typeface="Times" charset="0"/>
        <a:ea typeface="メイリオ"/>
        <a:cs typeface="メイリオ"/>
      </a:defRPr>
    </a:lvl4pPr>
    <a:lvl5pPr marL="1523817" algn="l" rtl="0" eaLnBrk="0" fontAlgn="base" hangingPunct="0">
      <a:spcBef>
        <a:spcPct val="30000"/>
      </a:spcBef>
      <a:spcAft>
        <a:spcPct val="0"/>
      </a:spcAft>
      <a:defRPr kumimoji="1" sz="1000" kern="1200">
        <a:solidFill>
          <a:schemeClr val="tx1"/>
        </a:solidFill>
        <a:latin typeface="Times" charset="0"/>
        <a:ea typeface="メイリオ"/>
        <a:cs typeface="メイリオ"/>
      </a:defRPr>
    </a:lvl5pPr>
    <a:lvl6pPr marL="1904772" algn="l" defTabSz="761910" rtl="0" eaLnBrk="1" latinLnBrk="0" hangingPunct="1">
      <a:defRPr kumimoji="1" sz="1000" kern="1200">
        <a:solidFill>
          <a:schemeClr val="tx1"/>
        </a:solidFill>
        <a:latin typeface="+mn-lt"/>
        <a:ea typeface="+mn-ea"/>
        <a:cs typeface="+mn-cs"/>
      </a:defRPr>
    </a:lvl6pPr>
    <a:lvl7pPr marL="2285727" algn="l" defTabSz="761910" rtl="0" eaLnBrk="1" latinLnBrk="0" hangingPunct="1">
      <a:defRPr kumimoji="1" sz="1000" kern="1200">
        <a:solidFill>
          <a:schemeClr val="tx1"/>
        </a:solidFill>
        <a:latin typeface="+mn-lt"/>
        <a:ea typeface="+mn-ea"/>
        <a:cs typeface="+mn-cs"/>
      </a:defRPr>
    </a:lvl7pPr>
    <a:lvl8pPr marL="2666680" algn="l" defTabSz="761910" rtl="0" eaLnBrk="1" latinLnBrk="0" hangingPunct="1">
      <a:defRPr kumimoji="1" sz="1000" kern="1200">
        <a:solidFill>
          <a:schemeClr val="tx1"/>
        </a:solidFill>
        <a:latin typeface="+mn-lt"/>
        <a:ea typeface="+mn-ea"/>
        <a:cs typeface="+mn-cs"/>
      </a:defRPr>
    </a:lvl8pPr>
    <a:lvl9pPr marL="3047634" algn="l" defTabSz="761910" rtl="0" eaLnBrk="1" latinLnBrk="0" hangingPunct="1">
      <a:defRPr kumimoji="1"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pPr>
              <a:defRPr/>
            </a:pPr>
            <a:fld id="{7F7F27E8-08CC-474F-BAD9-E112850BD423}" type="slidenum">
              <a:rPr lang="en-US" altLang="ja-JP" smtClean="0"/>
              <a:pPr>
                <a:defRPr/>
              </a:pPr>
              <a:t>6</a:t>
            </a:fld>
            <a:endParaRPr lang="en-US" altLang="ja-JP"/>
          </a:p>
        </p:txBody>
      </p:sp>
    </p:spTree>
    <p:extLst>
      <p:ext uri="{BB962C8B-B14F-4D97-AF65-F5344CB8AC3E}">
        <p14:creationId xmlns:p14="http://schemas.microsoft.com/office/powerpoint/2010/main" val="4028515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スライド イメージ プレースホルダ 1"/>
          <p:cNvSpPr>
            <a:spLocks noGrp="1" noRot="1" noChangeAspect="1"/>
          </p:cNvSpPr>
          <p:nvPr>
            <p:ph type="sldImg"/>
          </p:nvPr>
        </p:nvSpPr>
        <p:spPr>
          <a:xfrm>
            <a:off x="79375" y="739775"/>
            <a:ext cx="6577013" cy="3700463"/>
          </a:xfrm>
          <a:ln/>
        </p:spPr>
      </p:sp>
      <p:sp>
        <p:nvSpPr>
          <p:cNvPr id="3" name="ノート プレースホルダ 2"/>
          <p:cNvSpPr>
            <a:spLocks noGrp="1"/>
          </p:cNvSpPr>
          <p:nvPr>
            <p:ph type="body" idx="1"/>
          </p:nvPr>
        </p:nvSpPr>
        <p:spPr/>
        <p:txBody>
          <a:bodyPr>
            <a:normAutofit/>
          </a:bodyPr>
          <a:lstStyle/>
          <a:p>
            <a:pPr>
              <a:defRPr/>
            </a:pPr>
            <a:r>
              <a:rPr lang="en-US" altLang="ja-JP" dirty="0">
                <a:cs typeface="+mn-cs"/>
              </a:rPr>
              <a:t>●</a:t>
            </a:r>
            <a:r>
              <a:rPr lang="ja-JP" altLang="en-US" dirty="0">
                <a:latin typeface="+mn-lt"/>
                <a:ea typeface="+mn-ea"/>
                <a:cs typeface="+mn-cs"/>
              </a:rPr>
              <a:t>漢方から３つに変化するもの</a:t>
            </a:r>
            <a:r>
              <a:rPr lang="ja-JP" dirty="0">
                <a:cs typeface="+mn-cs"/>
              </a:rPr>
              <a:t> </a:t>
            </a:r>
            <a:r>
              <a:rPr lang="en-US" altLang="ja-JP" dirty="0">
                <a:cs typeface="+mn-cs"/>
              </a:rPr>
              <a:t>2</a:t>
            </a:r>
            <a:r>
              <a:rPr lang="ja-JP" altLang="en-US" dirty="0">
                <a:cs typeface="+mn-cs"/>
              </a:rPr>
              <a:t>段階</a:t>
            </a:r>
            <a:endParaRPr lang="en-US" altLang="ja-JP" dirty="0">
              <a:cs typeface="+mn-cs"/>
            </a:endParaRPr>
          </a:p>
          <a:p>
            <a:pPr>
              <a:defRPr/>
            </a:pPr>
            <a:r>
              <a:rPr lang="ja-JP" altLang="en-US" dirty="0">
                <a:cs typeface="+mn-cs"/>
              </a:rPr>
              <a:t>（決めうちのあと、キーワードで選ぶ）</a:t>
            </a:r>
            <a:endParaRPr lang="en-US" altLang="ja-JP" dirty="0">
              <a:cs typeface="+mn-cs"/>
            </a:endParaRPr>
          </a:p>
          <a:p>
            <a:pPr>
              <a:defRPr/>
            </a:pPr>
            <a:endParaRPr lang="ja-JP" altLang="en-US" dirty="0">
              <a:cs typeface="+mn-cs"/>
            </a:endParaRPr>
          </a:p>
        </p:txBody>
      </p:sp>
      <p:sp>
        <p:nvSpPr>
          <p:cNvPr id="453635" name="スライド番号プレースホルダ 3"/>
          <p:cNvSpPr>
            <a:spLocks noGrp="1"/>
          </p:cNvSpPr>
          <p:nvPr>
            <p:ph type="sldNum" sz="quarter" idx="5"/>
          </p:nvPr>
        </p:nvSpPr>
        <p:spPr>
          <a:noFill/>
        </p:spPr>
        <p:txBody>
          <a:bodyPr/>
          <a:lstStyle/>
          <a:p>
            <a:fld id="{70D4580F-56C3-4CF8-8920-DDE9D874F32C}" type="slidenum">
              <a:rPr lang="ja-JP" altLang="en-US" smtClean="0">
                <a:ea typeface="平成明朝"/>
                <a:cs typeface="平成明朝"/>
              </a:rPr>
              <a:pPr/>
              <a:t>22</a:t>
            </a:fld>
            <a:endParaRPr lang="en-US" altLang="ja-JP" dirty="0">
              <a:ea typeface="平成明朝"/>
              <a:cs typeface="平成明朝"/>
            </a:endParaRPr>
          </a:p>
        </p:txBody>
      </p:sp>
    </p:spTree>
    <p:extLst>
      <p:ext uri="{BB962C8B-B14F-4D97-AF65-F5344CB8AC3E}">
        <p14:creationId xmlns:p14="http://schemas.microsoft.com/office/powerpoint/2010/main" val="1220658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7F7F27E8-08CC-474F-BAD9-E112850BD423}" type="slidenum">
              <a:rPr lang="en-US" altLang="ja-JP" smtClean="0"/>
              <a:pPr>
                <a:defRPr/>
              </a:pPr>
              <a:t>27</a:t>
            </a:fld>
            <a:endParaRPr lang="en-US" altLang="ja-JP"/>
          </a:p>
        </p:txBody>
      </p:sp>
    </p:spTree>
    <p:extLst>
      <p:ext uri="{BB962C8B-B14F-4D97-AF65-F5344CB8AC3E}">
        <p14:creationId xmlns:p14="http://schemas.microsoft.com/office/powerpoint/2010/main" val="2063812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7F7F27E8-08CC-474F-BAD9-E112850BD423}" type="slidenum">
              <a:rPr lang="en-US" altLang="ja-JP" smtClean="0"/>
              <a:pPr>
                <a:defRPr/>
              </a:pPr>
              <a:t>28</a:t>
            </a:fld>
            <a:endParaRPr lang="en-US" altLang="ja-JP"/>
          </a:p>
        </p:txBody>
      </p:sp>
    </p:spTree>
    <p:extLst>
      <p:ext uri="{BB962C8B-B14F-4D97-AF65-F5344CB8AC3E}">
        <p14:creationId xmlns:p14="http://schemas.microsoft.com/office/powerpoint/2010/main" val="3262620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7F7F27E8-08CC-474F-BAD9-E112850BD423}" type="slidenum">
              <a:rPr lang="en-US" altLang="ja-JP" smtClean="0"/>
              <a:pPr>
                <a:defRPr/>
              </a:pPr>
              <a:t>55</a:t>
            </a:fld>
            <a:endParaRPr lang="en-US" altLang="ja-JP"/>
          </a:p>
        </p:txBody>
      </p:sp>
    </p:spTree>
    <p:extLst>
      <p:ext uri="{BB962C8B-B14F-4D97-AF65-F5344CB8AC3E}">
        <p14:creationId xmlns:p14="http://schemas.microsoft.com/office/powerpoint/2010/main" val="2626751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7F7F27E8-08CC-474F-BAD9-E112850BD423}" type="slidenum">
              <a:rPr lang="en-US" altLang="ja-JP" smtClean="0"/>
              <a:pPr>
                <a:defRPr/>
              </a:pPr>
              <a:t>56</a:t>
            </a:fld>
            <a:endParaRPr lang="en-US" altLang="ja-JP"/>
          </a:p>
        </p:txBody>
      </p:sp>
    </p:spTree>
    <p:extLst>
      <p:ext uri="{BB962C8B-B14F-4D97-AF65-F5344CB8AC3E}">
        <p14:creationId xmlns:p14="http://schemas.microsoft.com/office/powerpoint/2010/main" val="274540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24"/>
            <a:ext cx="7772400" cy="1102519"/>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2914650"/>
            <a:ext cx="6400800" cy="1314450"/>
          </a:xfrm>
        </p:spPr>
        <p:txBody>
          <a:bodyPr/>
          <a:lstStyle>
            <a:lvl1pPr marL="0" indent="0" algn="ctr">
              <a:buNone/>
              <a:defRPr/>
            </a:lvl1pPr>
            <a:lvl2pPr marL="342873" indent="0" algn="ctr">
              <a:buNone/>
              <a:defRPr/>
            </a:lvl2pPr>
            <a:lvl3pPr marL="685746" indent="0" algn="ctr">
              <a:buNone/>
              <a:defRPr/>
            </a:lvl3pPr>
            <a:lvl4pPr marL="1028618" indent="0" algn="ctr">
              <a:buNone/>
              <a:defRPr/>
            </a:lvl4pPr>
            <a:lvl5pPr marL="1371491" indent="0" algn="ctr">
              <a:buNone/>
              <a:defRPr/>
            </a:lvl5pPr>
            <a:lvl6pPr marL="1714364" indent="0" algn="ctr">
              <a:buNone/>
              <a:defRPr/>
            </a:lvl6pPr>
            <a:lvl7pPr marL="2057237" indent="0" algn="ctr">
              <a:buNone/>
              <a:defRPr/>
            </a:lvl7pPr>
            <a:lvl8pPr marL="2400108" indent="0" algn="ctr">
              <a:buNone/>
              <a:defRPr/>
            </a:lvl8pPr>
            <a:lvl9pPr marL="274298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0A72B0E-3A92-4756-9A45-13215ABCD944}"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87E8F69-C3F6-4110-B341-2F27073F7052}"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1" y="457200"/>
            <a:ext cx="1943100" cy="41148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457200"/>
            <a:ext cx="5693834" cy="41148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387DE38-5034-44F9-AC99-780744C009D0}"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タイトル&amp;箇条書き">
    <p:bg>
      <p:bgPr>
        <a:solidFill>
          <a:srgbClr val="000000"/>
        </a:solidFill>
        <a:effectLst/>
      </p:bgPr>
    </p:bg>
    <p:spTree>
      <p:nvGrpSpPr>
        <p:cNvPr id="1" name=""/>
        <p:cNvGrpSpPr/>
        <p:nvPr/>
      </p:nvGrpSpPr>
      <p:grpSpPr>
        <a:xfrm>
          <a:off x="0" y="0"/>
          <a:ext cx="0" cy="0"/>
          <a:chOff x="0" y="0"/>
          <a:chExt cx="0" cy="0"/>
        </a:xfrm>
      </p:grpSpPr>
      <p:sp>
        <p:nvSpPr>
          <p:cNvPr id="117" name="タイトルテキスト"/>
          <p:cNvSpPr txBox="1">
            <a:spLocks noGrp="1"/>
          </p:cNvSpPr>
          <p:nvPr>
            <p:ph type="title"/>
          </p:nvPr>
        </p:nvSpPr>
        <p:spPr>
          <a:xfrm>
            <a:off x="1491258" y="321469"/>
            <a:ext cx="6161485" cy="750094"/>
          </a:xfrm>
          <a:prstGeom prst="rect">
            <a:avLst/>
          </a:prstGeom>
        </p:spPr>
        <p:txBody>
          <a:bodyPr lIns="71437" tIns="71437" rIns="71437" bIns="71437" anchor="t"/>
          <a:lstStyle>
            <a:lvl1pPr algn="l" defTabSz="308074">
              <a:defRPr sz="2325" cap="all" spc="372">
                <a:solidFill>
                  <a:srgbClr val="FFFFFF"/>
                </a:solidFill>
                <a:latin typeface="Avenir Light"/>
                <a:ea typeface="Avenir Light"/>
                <a:cs typeface="Avenir Light"/>
                <a:sym typeface="Avenir Light"/>
              </a:defRPr>
            </a:lvl1pPr>
          </a:lstStyle>
          <a:p>
            <a:r>
              <a:t>タイトルテキスト</a:t>
            </a:r>
          </a:p>
        </p:txBody>
      </p:sp>
      <p:sp>
        <p:nvSpPr>
          <p:cNvPr id="118" name="本文レベル1…"/>
          <p:cNvSpPr txBox="1">
            <a:spLocks noGrp="1"/>
          </p:cNvSpPr>
          <p:nvPr>
            <p:ph type="body" idx="1"/>
          </p:nvPr>
        </p:nvSpPr>
        <p:spPr>
          <a:xfrm>
            <a:off x="1491258" y="1064865"/>
            <a:ext cx="6161485" cy="3542854"/>
          </a:xfrm>
          <a:prstGeom prst="rect">
            <a:avLst/>
          </a:prstGeom>
        </p:spPr>
        <p:txBody>
          <a:bodyPr lIns="71437" tIns="71437" rIns="71437" bIns="71437"/>
          <a:lstStyle>
            <a:lvl1pPr marL="246062" indent="-246062" defTabSz="308074">
              <a:buClr>
                <a:srgbClr val="646464"/>
              </a:buClr>
              <a:buSzPct val="90000"/>
              <a:defRPr sz="1875">
                <a:solidFill>
                  <a:srgbClr val="FFFFFF"/>
                </a:solidFill>
                <a:latin typeface="Avenir Light"/>
                <a:ea typeface="Avenir Light"/>
                <a:cs typeface="Avenir Light"/>
                <a:sym typeface="Avenir Light"/>
              </a:defRPr>
            </a:lvl1pPr>
            <a:lvl2pPr marL="393700" indent="-246062" defTabSz="308074">
              <a:buClr>
                <a:srgbClr val="646464"/>
              </a:buClr>
              <a:buSzPct val="90000"/>
              <a:defRPr sz="1875">
                <a:solidFill>
                  <a:srgbClr val="FFFFFF"/>
                </a:solidFill>
                <a:latin typeface="Avenir Light"/>
                <a:ea typeface="Avenir Light"/>
                <a:cs typeface="Avenir Light"/>
                <a:sym typeface="Avenir Light"/>
              </a:defRPr>
            </a:lvl2pPr>
            <a:lvl3pPr marL="541337" indent="-246062" defTabSz="308074">
              <a:buClr>
                <a:srgbClr val="646464"/>
              </a:buClr>
              <a:buSzPct val="90000"/>
              <a:defRPr sz="1875">
                <a:solidFill>
                  <a:srgbClr val="FFFFFF"/>
                </a:solidFill>
                <a:latin typeface="Avenir Light"/>
                <a:ea typeface="Avenir Light"/>
                <a:cs typeface="Avenir Light"/>
                <a:sym typeface="Avenir Light"/>
              </a:defRPr>
            </a:lvl3pPr>
            <a:lvl4pPr marL="688975" indent="-246062" defTabSz="308074">
              <a:buClr>
                <a:srgbClr val="646464"/>
              </a:buClr>
              <a:buSzPct val="90000"/>
              <a:defRPr sz="1875">
                <a:solidFill>
                  <a:srgbClr val="FFFFFF"/>
                </a:solidFill>
                <a:latin typeface="Avenir Light"/>
                <a:ea typeface="Avenir Light"/>
                <a:cs typeface="Avenir Light"/>
                <a:sym typeface="Avenir Light"/>
              </a:defRPr>
            </a:lvl4pPr>
            <a:lvl5pPr marL="836612" indent="-246062" defTabSz="308074">
              <a:buClr>
                <a:srgbClr val="646464"/>
              </a:buClr>
              <a:buSzPct val="90000"/>
              <a:defRPr sz="1875">
                <a:solidFill>
                  <a:srgbClr val="FFFFFF"/>
                </a:solidFill>
                <a:latin typeface="Avenir Light"/>
                <a:ea typeface="Avenir Light"/>
                <a:cs typeface="Avenir Light"/>
                <a:sym typeface="Avenir Light"/>
              </a:defRPr>
            </a:lvl5pPr>
          </a:lstStyle>
          <a:p>
            <a:r>
              <a:t>本文レベル1</a:t>
            </a:r>
          </a:p>
          <a:p>
            <a:pPr lvl="1"/>
            <a:r>
              <a:t>本文レベル2</a:t>
            </a:r>
          </a:p>
          <a:p>
            <a:pPr lvl="2"/>
            <a:r>
              <a:t>本文レベル3</a:t>
            </a:r>
          </a:p>
          <a:p>
            <a:pPr lvl="3"/>
            <a:r>
              <a:t>本文レベル4</a:t>
            </a:r>
          </a:p>
          <a:p>
            <a:pPr lvl="4"/>
            <a:r>
              <a:t>本文レベル5</a:t>
            </a:r>
          </a:p>
        </p:txBody>
      </p:sp>
      <p:sp>
        <p:nvSpPr>
          <p:cNvPr id="119" name="スライド番号"/>
          <p:cNvSpPr txBox="1">
            <a:spLocks noGrp="1"/>
          </p:cNvSpPr>
          <p:nvPr>
            <p:ph type="sldNum" sz="quarter" idx="2"/>
          </p:nvPr>
        </p:nvSpPr>
        <p:spPr>
          <a:xfrm>
            <a:off x="4475757" y="4882307"/>
            <a:ext cx="177213" cy="210741"/>
          </a:xfrm>
          <a:prstGeom prst="rect">
            <a:avLst/>
          </a:prstGeom>
        </p:spPr>
        <p:txBody>
          <a:bodyPr lIns="71437" tIns="71437" rIns="71437" bIns="71437">
            <a:normAutofit/>
          </a:bodyPr>
          <a:lstStyle>
            <a:lvl1pPr defTabSz="308074">
              <a:defRPr>
                <a:solidFill>
                  <a:srgbClr val="FFFFFF"/>
                </a:solidFill>
                <a:latin typeface="Avenir Light"/>
                <a:ea typeface="Avenir Light"/>
                <a:cs typeface="Avenir Light"/>
                <a:sym typeface="Avenir Light"/>
              </a:defRPr>
            </a:lvl1pPr>
          </a:lstStyle>
          <a:p>
            <a:fld id="{86CB4B4D-7CA3-9044-876B-883B54F8677D}" type="slidenum">
              <a:t>‹#›</a:t>
            </a:fld>
            <a:endParaRPr/>
          </a:p>
        </p:txBody>
      </p:sp>
    </p:spTree>
    <p:extLst>
      <p:ext uri="{BB962C8B-B14F-4D97-AF65-F5344CB8AC3E}">
        <p14:creationId xmlns:p14="http://schemas.microsoft.com/office/powerpoint/2010/main" val="84425457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57329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33482AD-11FC-4137-8BD5-8EDAEE270B77}"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89" y="3305179"/>
            <a:ext cx="7772400" cy="1021556"/>
          </a:xfrm>
        </p:spPr>
        <p:txBody>
          <a:bodyPr anchor="t"/>
          <a:lstStyle>
            <a:lvl1pPr algn="l">
              <a:defRPr sz="3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489" y="2180035"/>
            <a:ext cx="7772400" cy="1125140"/>
          </a:xfrm>
        </p:spPr>
        <p:txBody>
          <a:bodyPr anchor="b"/>
          <a:lstStyle>
            <a:lvl1pPr marL="0" indent="0">
              <a:buNone/>
              <a:defRPr sz="1500"/>
            </a:lvl1pPr>
            <a:lvl2pPr marL="342873" indent="0">
              <a:buNone/>
              <a:defRPr sz="1350"/>
            </a:lvl2pPr>
            <a:lvl3pPr marL="685746" indent="0">
              <a:buNone/>
              <a:defRPr sz="1200"/>
            </a:lvl3pPr>
            <a:lvl4pPr marL="1028618" indent="0">
              <a:buNone/>
              <a:defRPr sz="1050"/>
            </a:lvl4pPr>
            <a:lvl5pPr marL="1371491" indent="0">
              <a:buNone/>
              <a:defRPr sz="1050"/>
            </a:lvl5pPr>
            <a:lvl6pPr marL="1714364" indent="0">
              <a:buNone/>
              <a:defRPr sz="1050"/>
            </a:lvl6pPr>
            <a:lvl7pPr marL="2057237" indent="0">
              <a:buNone/>
              <a:defRPr sz="1050"/>
            </a:lvl7pPr>
            <a:lvl8pPr marL="2400108" indent="0">
              <a:buNone/>
              <a:defRPr sz="1050"/>
            </a:lvl8pPr>
            <a:lvl9pPr marL="2742980" indent="0">
              <a:buNone/>
              <a:defRPr sz="105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6E32123-AFA2-4B25-AB59-ECA001954EE1}"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4" y="1485900"/>
            <a:ext cx="3818467"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39738" y="1485900"/>
            <a:ext cx="3818467"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A77EAC5-6C72-4868-A894-F0D49DCCEA4F}"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5979"/>
            <a:ext cx="8229600" cy="85725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151335"/>
            <a:ext cx="4040012" cy="479822"/>
          </a:xfrm>
        </p:spPr>
        <p:txBody>
          <a:bodyPr anchor="b"/>
          <a:lstStyle>
            <a:lvl1pPr marL="0" indent="0">
              <a:buNone/>
              <a:defRPr sz="1800" b="1"/>
            </a:lvl1pPr>
            <a:lvl2pPr marL="342873" indent="0">
              <a:buNone/>
              <a:defRPr sz="1500" b="1"/>
            </a:lvl2pPr>
            <a:lvl3pPr marL="685746" indent="0">
              <a:buNone/>
              <a:defRPr sz="1350" b="1"/>
            </a:lvl3pPr>
            <a:lvl4pPr marL="1028618" indent="0">
              <a:buNone/>
              <a:defRPr sz="1200" b="1"/>
            </a:lvl4pPr>
            <a:lvl5pPr marL="1371491" indent="0">
              <a:buNone/>
              <a:defRPr sz="1200" b="1"/>
            </a:lvl5pPr>
            <a:lvl6pPr marL="1714364" indent="0">
              <a:buNone/>
              <a:defRPr sz="1200" b="1"/>
            </a:lvl6pPr>
            <a:lvl7pPr marL="2057237" indent="0">
              <a:buNone/>
              <a:defRPr sz="1200" b="1"/>
            </a:lvl7pPr>
            <a:lvl8pPr marL="2400108" indent="0">
              <a:buNone/>
              <a:defRPr sz="1200" b="1"/>
            </a:lvl8pPr>
            <a:lvl9pPr marL="2742980" indent="0">
              <a:buNone/>
              <a:defRPr sz="12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1631156"/>
            <a:ext cx="404001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378" y="1151335"/>
            <a:ext cx="4041422" cy="479822"/>
          </a:xfrm>
        </p:spPr>
        <p:txBody>
          <a:bodyPr anchor="b"/>
          <a:lstStyle>
            <a:lvl1pPr marL="0" indent="0">
              <a:buNone/>
              <a:defRPr sz="1800" b="1"/>
            </a:lvl1pPr>
            <a:lvl2pPr marL="342873" indent="0">
              <a:buNone/>
              <a:defRPr sz="1500" b="1"/>
            </a:lvl2pPr>
            <a:lvl3pPr marL="685746" indent="0">
              <a:buNone/>
              <a:defRPr sz="1350" b="1"/>
            </a:lvl3pPr>
            <a:lvl4pPr marL="1028618" indent="0">
              <a:buNone/>
              <a:defRPr sz="1200" b="1"/>
            </a:lvl4pPr>
            <a:lvl5pPr marL="1371491" indent="0">
              <a:buNone/>
              <a:defRPr sz="1200" b="1"/>
            </a:lvl5pPr>
            <a:lvl6pPr marL="1714364" indent="0">
              <a:buNone/>
              <a:defRPr sz="1200" b="1"/>
            </a:lvl6pPr>
            <a:lvl7pPr marL="2057237" indent="0">
              <a:buNone/>
              <a:defRPr sz="1200" b="1"/>
            </a:lvl7pPr>
            <a:lvl8pPr marL="2400108" indent="0">
              <a:buNone/>
              <a:defRPr sz="1200" b="1"/>
            </a:lvl8pPr>
            <a:lvl9pPr marL="2742980" indent="0">
              <a:buNone/>
              <a:defRPr sz="12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378" y="1631156"/>
            <a:ext cx="404142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CD13A46E-95BE-4399-AC06-3760E8C8916A}"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0F8DF2E-A686-4451-95AD-07750A5DB051}"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C3E3CF6-0167-4625-BBA4-B607EB554206}"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04787"/>
            <a:ext cx="3008489" cy="871538"/>
          </a:xfrm>
        </p:spPr>
        <p:txBody>
          <a:bodyPr anchor="b"/>
          <a:lstStyle>
            <a:lvl1pPr algn="l">
              <a:defRPr sz="1500" b="1"/>
            </a:lvl1pPr>
          </a:lstStyle>
          <a:p>
            <a:r>
              <a:rPr lang="ja-JP" altLang="en-US"/>
              <a:t>マスタ タイトルの書式設定</a:t>
            </a:r>
          </a:p>
        </p:txBody>
      </p:sp>
      <p:sp>
        <p:nvSpPr>
          <p:cNvPr id="3" name="コンテンツ プレースホルダ 2"/>
          <p:cNvSpPr>
            <a:spLocks noGrp="1"/>
          </p:cNvSpPr>
          <p:nvPr>
            <p:ph idx="1"/>
          </p:nvPr>
        </p:nvSpPr>
        <p:spPr>
          <a:xfrm>
            <a:off x="3575756" y="204793"/>
            <a:ext cx="5111044"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4" y="1076328"/>
            <a:ext cx="3008489" cy="3518297"/>
          </a:xfrm>
        </p:spPr>
        <p:txBody>
          <a:bodyPr/>
          <a:lstStyle>
            <a:lvl1pPr marL="0" indent="0">
              <a:buNone/>
              <a:defRPr sz="1050"/>
            </a:lvl1pPr>
            <a:lvl2pPr marL="342873" indent="0">
              <a:buNone/>
              <a:defRPr sz="900"/>
            </a:lvl2pPr>
            <a:lvl3pPr marL="685746" indent="0">
              <a:buNone/>
              <a:defRPr sz="750"/>
            </a:lvl3pPr>
            <a:lvl4pPr marL="1028618" indent="0">
              <a:buNone/>
              <a:defRPr sz="600"/>
            </a:lvl4pPr>
            <a:lvl5pPr marL="1371491" indent="0">
              <a:buNone/>
              <a:defRPr sz="600"/>
            </a:lvl5pPr>
            <a:lvl6pPr marL="1714364" indent="0">
              <a:buNone/>
              <a:defRPr sz="600"/>
            </a:lvl6pPr>
            <a:lvl7pPr marL="2057237" indent="0">
              <a:buNone/>
              <a:defRPr sz="600"/>
            </a:lvl7pPr>
            <a:lvl8pPr marL="2400108" indent="0">
              <a:buNone/>
              <a:defRPr sz="600"/>
            </a:lvl8pPr>
            <a:lvl9pPr marL="2742980" indent="0">
              <a:buNone/>
              <a:defRPr sz="6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C5A859C-15CD-4B8E-B100-1EFC6B2B0A7E}"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11" y="3600451"/>
            <a:ext cx="5486400" cy="425054"/>
          </a:xfrm>
        </p:spPr>
        <p:txBody>
          <a:bodyPr anchor="b"/>
          <a:lstStyle>
            <a:lvl1pPr algn="l">
              <a:defRPr sz="1500" b="1"/>
            </a:lvl1pPr>
          </a:lstStyle>
          <a:p>
            <a:r>
              <a:rPr lang="ja-JP" altLang="en-US"/>
              <a:t>マスタ タイトルの書式設定</a:t>
            </a:r>
          </a:p>
        </p:txBody>
      </p:sp>
      <p:sp>
        <p:nvSpPr>
          <p:cNvPr id="3" name="図プレースホルダ 2"/>
          <p:cNvSpPr>
            <a:spLocks noGrp="1"/>
          </p:cNvSpPr>
          <p:nvPr>
            <p:ph type="pic" idx="1"/>
          </p:nvPr>
        </p:nvSpPr>
        <p:spPr>
          <a:xfrm>
            <a:off x="1792111" y="459581"/>
            <a:ext cx="5486400" cy="3086100"/>
          </a:xfrm>
        </p:spPr>
        <p:txBody>
          <a:bodyPr/>
          <a:lstStyle>
            <a:lvl1pPr marL="0" indent="0">
              <a:buNone/>
              <a:defRPr sz="2400"/>
            </a:lvl1pPr>
            <a:lvl2pPr marL="342873" indent="0">
              <a:buNone/>
              <a:defRPr sz="2100"/>
            </a:lvl2pPr>
            <a:lvl3pPr marL="685746" indent="0">
              <a:buNone/>
              <a:defRPr sz="1800"/>
            </a:lvl3pPr>
            <a:lvl4pPr marL="1028618" indent="0">
              <a:buNone/>
              <a:defRPr sz="1500"/>
            </a:lvl4pPr>
            <a:lvl5pPr marL="1371491" indent="0">
              <a:buNone/>
              <a:defRPr sz="1500"/>
            </a:lvl5pPr>
            <a:lvl6pPr marL="1714364" indent="0">
              <a:buNone/>
              <a:defRPr sz="1500"/>
            </a:lvl6pPr>
            <a:lvl7pPr marL="2057237" indent="0">
              <a:buNone/>
              <a:defRPr sz="1500"/>
            </a:lvl7pPr>
            <a:lvl8pPr marL="2400108" indent="0">
              <a:buNone/>
              <a:defRPr sz="1500"/>
            </a:lvl8pPr>
            <a:lvl9pPr marL="2742980" indent="0">
              <a:buNone/>
              <a:defRPr sz="1500"/>
            </a:lvl9pPr>
          </a:lstStyle>
          <a:p>
            <a:pPr lvl="0"/>
            <a:endParaRPr lang="ja-JP" altLang="en-US" noProof="0"/>
          </a:p>
        </p:txBody>
      </p:sp>
      <p:sp>
        <p:nvSpPr>
          <p:cNvPr id="4" name="テキスト プレースホルダ 3"/>
          <p:cNvSpPr>
            <a:spLocks noGrp="1"/>
          </p:cNvSpPr>
          <p:nvPr>
            <p:ph type="body" sz="half" idx="2"/>
          </p:nvPr>
        </p:nvSpPr>
        <p:spPr>
          <a:xfrm>
            <a:off x="1792111" y="4025505"/>
            <a:ext cx="5486400" cy="603647"/>
          </a:xfrm>
        </p:spPr>
        <p:txBody>
          <a:bodyPr/>
          <a:lstStyle>
            <a:lvl1pPr marL="0" indent="0">
              <a:buNone/>
              <a:defRPr sz="1050"/>
            </a:lvl1pPr>
            <a:lvl2pPr marL="342873" indent="0">
              <a:buNone/>
              <a:defRPr sz="900"/>
            </a:lvl2pPr>
            <a:lvl3pPr marL="685746" indent="0">
              <a:buNone/>
              <a:defRPr sz="750"/>
            </a:lvl3pPr>
            <a:lvl4pPr marL="1028618" indent="0">
              <a:buNone/>
              <a:defRPr sz="600"/>
            </a:lvl4pPr>
            <a:lvl5pPr marL="1371491" indent="0">
              <a:buNone/>
              <a:defRPr sz="600"/>
            </a:lvl5pPr>
            <a:lvl6pPr marL="1714364" indent="0">
              <a:buNone/>
              <a:defRPr sz="600"/>
            </a:lvl6pPr>
            <a:lvl7pPr marL="2057237" indent="0">
              <a:buNone/>
              <a:defRPr sz="600"/>
            </a:lvl7pPr>
            <a:lvl8pPr marL="2400108" indent="0">
              <a:buNone/>
              <a:defRPr sz="600"/>
            </a:lvl8pPr>
            <a:lvl9pPr marL="2742980" indent="0">
              <a:buNone/>
              <a:defRPr sz="6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D80E953-6C8C-4E31-B0D7-CE94FA319CC0}"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bwMode="auto">
          <a:xfrm>
            <a:off x="685800" y="457200"/>
            <a:ext cx="7772400" cy="857250"/>
          </a:xfrm>
          <a:prstGeom prst="rect">
            <a:avLst/>
          </a:prstGeom>
          <a:noFill/>
          <a:ln w="9525">
            <a:noFill/>
            <a:miter lim="800000"/>
            <a:headEnd/>
            <a:tailEnd/>
          </a:ln>
        </p:spPr>
        <p:txBody>
          <a:bodyPr vert="horz" wrap="square" lIns="91433" tIns="45716" rIns="91433" bIns="45716" numCol="1" anchor="ctr" anchorCtr="0" compatLnSpc="1">
            <a:prstTxWarp prst="textNoShape">
              <a:avLst/>
            </a:prstTxWarp>
          </a:bodyPr>
          <a:lstStyle/>
          <a:p>
            <a:pPr lvl="0"/>
            <a:r>
              <a:rPr lang="ja-JP" altLang="en-US" dirty="0"/>
              <a:t>マスター タイトルの書式設定</a:t>
            </a:r>
          </a:p>
        </p:txBody>
      </p:sp>
      <p:sp>
        <p:nvSpPr>
          <p:cNvPr id="409603" name="Rectangle 3"/>
          <p:cNvSpPr>
            <a:spLocks noGrp="1" noChangeArrowheads="1"/>
          </p:cNvSpPr>
          <p:nvPr>
            <p:ph type="body" idx="1"/>
          </p:nvPr>
        </p:nvSpPr>
        <p:spPr bwMode="auto">
          <a:xfrm>
            <a:off x="685800" y="1485900"/>
            <a:ext cx="7772400" cy="3086100"/>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defRPr sz="1050" b="0">
                <a:latin typeface="Times" charset="0"/>
                <a:ea typeface="メイリオ"/>
                <a:cs typeface="+mn-cs"/>
              </a:defRPr>
            </a:lvl1pPr>
          </a:lstStyle>
          <a:p>
            <a:pPr>
              <a:defRPr/>
            </a:pPr>
            <a:endParaRPr lang="en-US" altLang="ja-JP" dirty="0"/>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ctr">
              <a:defRPr sz="1050" b="0">
                <a:latin typeface="Times" charset="0"/>
                <a:ea typeface="メイリオ"/>
                <a:cs typeface="+mn-cs"/>
              </a:defRPr>
            </a:lvl1pPr>
          </a:lstStyle>
          <a:p>
            <a:pPr>
              <a:defRPr/>
            </a:pPr>
            <a:endParaRPr lang="en-US" altLang="ja-JP" dirty="0"/>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a:defRPr sz="1050" b="0">
                <a:latin typeface="Times" charset="0"/>
                <a:ea typeface="メイリオ"/>
                <a:cs typeface="+mn-cs"/>
              </a:defRPr>
            </a:lvl1pPr>
          </a:lstStyle>
          <a:p>
            <a:pPr>
              <a:defRPr/>
            </a:pPr>
            <a:fld id="{A54A662B-57FB-4A94-80C0-408827F80776}" type="slidenum">
              <a:rPr lang="en-US" altLang="ja-JP" smtClean="0"/>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 id="2147483661" r:id="rId13"/>
  </p:sldLayoutIdLst>
  <p:txStyles>
    <p:titleStyle>
      <a:lvl1pPr algn="ctr" rtl="0" eaLnBrk="0" fontAlgn="base" hangingPunct="0">
        <a:spcBef>
          <a:spcPct val="0"/>
        </a:spcBef>
        <a:spcAft>
          <a:spcPct val="0"/>
        </a:spcAft>
        <a:defRPr kumimoji="1" sz="3300">
          <a:solidFill>
            <a:schemeClr val="tx2"/>
          </a:solidFill>
          <a:latin typeface="+mj-lt"/>
          <a:ea typeface="メイリオ"/>
          <a:cs typeface="メイリオ"/>
        </a:defRPr>
      </a:lvl1pPr>
      <a:lvl2pPr algn="ctr" rtl="0" eaLnBrk="0" fontAlgn="base" hangingPunct="0">
        <a:spcBef>
          <a:spcPct val="0"/>
        </a:spcBef>
        <a:spcAft>
          <a:spcPct val="0"/>
        </a:spcAft>
        <a:defRPr kumimoji="1" sz="3300">
          <a:solidFill>
            <a:schemeClr val="tx2"/>
          </a:solidFill>
          <a:latin typeface="Times" charset="0"/>
          <a:ea typeface="Osaka" charset="-128"/>
          <a:cs typeface="Osaka"/>
        </a:defRPr>
      </a:lvl2pPr>
      <a:lvl3pPr algn="ctr" rtl="0" eaLnBrk="0" fontAlgn="base" hangingPunct="0">
        <a:spcBef>
          <a:spcPct val="0"/>
        </a:spcBef>
        <a:spcAft>
          <a:spcPct val="0"/>
        </a:spcAft>
        <a:defRPr kumimoji="1" sz="3300">
          <a:solidFill>
            <a:schemeClr val="tx2"/>
          </a:solidFill>
          <a:latin typeface="Times" charset="0"/>
          <a:ea typeface="Osaka" charset="-128"/>
          <a:cs typeface="Osaka"/>
        </a:defRPr>
      </a:lvl3pPr>
      <a:lvl4pPr algn="ctr" rtl="0" eaLnBrk="0" fontAlgn="base" hangingPunct="0">
        <a:spcBef>
          <a:spcPct val="0"/>
        </a:spcBef>
        <a:spcAft>
          <a:spcPct val="0"/>
        </a:spcAft>
        <a:defRPr kumimoji="1" sz="3300">
          <a:solidFill>
            <a:schemeClr val="tx2"/>
          </a:solidFill>
          <a:latin typeface="Times" charset="0"/>
          <a:ea typeface="Osaka" charset="-128"/>
          <a:cs typeface="Osaka"/>
        </a:defRPr>
      </a:lvl4pPr>
      <a:lvl5pPr algn="ctr" rtl="0" eaLnBrk="0" fontAlgn="base" hangingPunct="0">
        <a:spcBef>
          <a:spcPct val="0"/>
        </a:spcBef>
        <a:spcAft>
          <a:spcPct val="0"/>
        </a:spcAft>
        <a:defRPr kumimoji="1" sz="3300">
          <a:solidFill>
            <a:schemeClr val="tx2"/>
          </a:solidFill>
          <a:latin typeface="Times" charset="0"/>
          <a:ea typeface="Osaka" charset="-128"/>
          <a:cs typeface="Osaka"/>
        </a:defRPr>
      </a:lvl5pPr>
      <a:lvl6pPr marL="342873" algn="ctr" rtl="0" fontAlgn="base">
        <a:spcBef>
          <a:spcPct val="0"/>
        </a:spcBef>
        <a:spcAft>
          <a:spcPct val="0"/>
        </a:spcAft>
        <a:defRPr kumimoji="1" sz="3300">
          <a:solidFill>
            <a:schemeClr val="tx2"/>
          </a:solidFill>
          <a:latin typeface="Times" charset="0"/>
          <a:ea typeface="Osaka" charset="-128"/>
        </a:defRPr>
      </a:lvl6pPr>
      <a:lvl7pPr marL="685746" algn="ctr" rtl="0" fontAlgn="base">
        <a:spcBef>
          <a:spcPct val="0"/>
        </a:spcBef>
        <a:spcAft>
          <a:spcPct val="0"/>
        </a:spcAft>
        <a:defRPr kumimoji="1" sz="3300">
          <a:solidFill>
            <a:schemeClr val="tx2"/>
          </a:solidFill>
          <a:latin typeface="Times" charset="0"/>
          <a:ea typeface="Osaka" charset="-128"/>
        </a:defRPr>
      </a:lvl7pPr>
      <a:lvl8pPr marL="1028618" algn="ctr" rtl="0" fontAlgn="base">
        <a:spcBef>
          <a:spcPct val="0"/>
        </a:spcBef>
        <a:spcAft>
          <a:spcPct val="0"/>
        </a:spcAft>
        <a:defRPr kumimoji="1" sz="3300">
          <a:solidFill>
            <a:schemeClr val="tx2"/>
          </a:solidFill>
          <a:latin typeface="Times" charset="0"/>
          <a:ea typeface="Osaka" charset="-128"/>
        </a:defRPr>
      </a:lvl8pPr>
      <a:lvl9pPr marL="1371491" algn="ctr" rtl="0" fontAlgn="base">
        <a:spcBef>
          <a:spcPct val="0"/>
        </a:spcBef>
        <a:spcAft>
          <a:spcPct val="0"/>
        </a:spcAft>
        <a:defRPr kumimoji="1" sz="3300">
          <a:solidFill>
            <a:schemeClr val="tx2"/>
          </a:solidFill>
          <a:latin typeface="Times" charset="0"/>
          <a:ea typeface="Osaka" charset="-128"/>
        </a:defRPr>
      </a:lvl9pPr>
    </p:titleStyle>
    <p:bodyStyle>
      <a:lvl1pPr marL="257156" indent="-257156" algn="l" rtl="0" eaLnBrk="0" fontAlgn="base" hangingPunct="0">
        <a:spcBef>
          <a:spcPct val="20000"/>
        </a:spcBef>
        <a:spcAft>
          <a:spcPct val="0"/>
        </a:spcAft>
        <a:buChar char="•"/>
        <a:defRPr kumimoji="1" sz="2400">
          <a:solidFill>
            <a:schemeClr val="tx1"/>
          </a:solidFill>
          <a:latin typeface="+mn-lt"/>
          <a:ea typeface="メイリオ"/>
          <a:cs typeface="メイリオ"/>
        </a:defRPr>
      </a:lvl1pPr>
      <a:lvl2pPr marL="557168" indent="-214295" algn="l" rtl="0" eaLnBrk="0" fontAlgn="base" hangingPunct="0">
        <a:spcBef>
          <a:spcPct val="20000"/>
        </a:spcBef>
        <a:spcAft>
          <a:spcPct val="0"/>
        </a:spcAft>
        <a:buChar char="–"/>
        <a:defRPr kumimoji="1" sz="2100">
          <a:solidFill>
            <a:schemeClr val="tx1"/>
          </a:solidFill>
          <a:latin typeface="+mn-lt"/>
          <a:ea typeface="メイリオ"/>
          <a:cs typeface="メイリオ"/>
        </a:defRPr>
      </a:lvl2pPr>
      <a:lvl3pPr marL="857182" indent="-171436" algn="l" rtl="0" eaLnBrk="0" fontAlgn="base" hangingPunct="0">
        <a:spcBef>
          <a:spcPct val="20000"/>
        </a:spcBef>
        <a:spcAft>
          <a:spcPct val="0"/>
        </a:spcAft>
        <a:buChar char="•"/>
        <a:defRPr kumimoji="1" sz="1800">
          <a:solidFill>
            <a:schemeClr val="tx1"/>
          </a:solidFill>
          <a:latin typeface="+mn-lt"/>
          <a:ea typeface="メイリオ"/>
          <a:cs typeface="メイリオ"/>
        </a:defRPr>
      </a:lvl3pPr>
      <a:lvl4pPr marL="1200054" indent="-171436" algn="l" rtl="0" eaLnBrk="0" fontAlgn="base" hangingPunct="0">
        <a:spcBef>
          <a:spcPct val="20000"/>
        </a:spcBef>
        <a:spcAft>
          <a:spcPct val="0"/>
        </a:spcAft>
        <a:buChar char="–"/>
        <a:defRPr kumimoji="1" sz="1500">
          <a:solidFill>
            <a:schemeClr val="tx1"/>
          </a:solidFill>
          <a:latin typeface="+mn-lt"/>
          <a:ea typeface="メイリオ"/>
          <a:cs typeface="メイリオ"/>
        </a:defRPr>
      </a:lvl4pPr>
      <a:lvl5pPr marL="1542926" indent="-171436" algn="l" rtl="0" eaLnBrk="0" fontAlgn="base" hangingPunct="0">
        <a:spcBef>
          <a:spcPct val="20000"/>
        </a:spcBef>
        <a:spcAft>
          <a:spcPct val="0"/>
        </a:spcAft>
        <a:buChar char="»"/>
        <a:defRPr kumimoji="1" sz="1500">
          <a:solidFill>
            <a:schemeClr val="tx1"/>
          </a:solidFill>
          <a:latin typeface="+mn-lt"/>
          <a:ea typeface="メイリオ"/>
          <a:cs typeface="メイリオ"/>
        </a:defRPr>
      </a:lvl5pPr>
      <a:lvl6pPr marL="1885799" indent="-171436" algn="l" rtl="0" fontAlgn="base">
        <a:spcBef>
          <a:spcPct val="20000"/>
        </a:spcBef>
        <a:spcAft>
          <a:spcPct val="0"/>
        </a:spcAft>
        <a:buChar char="»"/>
        <a:defRPr kumimoji="1" sz="1500">
          <a:solidFill>
            <a:schemeClr val="tx1"/>
          </a:solidFill>
          <a:latin typeface="+mn-lt"/>
          <a:ea typeface="+mn-ea"/>
        </a:defRPr>
      </a:lvl6pPr>
      <a:lvl7pPr marL="2228672" indent="-171436" algn="l" rtl="0" fontAlgn="base">
        <a:spcBef>
          <a:spcPct val="20000"/>
        </a:spcBef>
        <a:spcAft>
          <a:spcPct val="0"/>
        </a:spcAft>
        <a:buChar char="»"/>
        <a:defRPr kumimoji="1" sz="1500">
          <a:solidFill>
            <a:schemeClr val="tx1"/>
          </a:solidFill>
          <a:latin typeface="+mn-lt"/>
          <a:ea typeface="+mn-ea"/>
        </a:defRPr>
      </a:lvl7pPr>
      <a:lvl8pPr marL="2571545" indent="-171436" algn="l" rtl="0" fontAlgn="base">
        <a:spcBef>
          <a:spcPct val="20000"/>
        </a:spcBef>
        <a:spcAft>
          <a:spcPct val="0"/>
        </a:spcAft>
        <a:buChar char="»"/>
        <a:defRPr kumimoji="1" sz="1500">
          <a:solidFill>
            <a:schemeClr val="tx1"/>
          </a:solidFill>
          <a:latin typeface="+mn-lt"/>
          <a:ea typeface="+mn-ea"/>
        </a:defRPr>
      </a:lvl8pPr>
      <a:lvl9pPr marL="2914416" indent="-171436" algn="l" rtl="0" fontAlgn="base">
        <a:spcBef>
          <a:spcPct val="20000"/>
        </a:spcBef>
        <a:spcAft>
          <a:spcPct val="0"/>
        </a:spcAft>
        <a:buChar char="»"/>
        <a:defRPr kumimoji="1" sz="1500">
          <a:solidFill>
            <a:schemeClr val="tx1"/>
          </a:solidFill>
          <a:latin typeface="+mn-lt"/>
          <a:ea typeface="+mn-ea"/>
        </a:defRPr>
      </a:lvl9pPr>
    </p:bodyStyle>
    <p:otherStyle>
      <a:defPPr>
        <a:defRPr lang="ja-JP"/>
      </a:defPPr>
      <a:lvl1pPr marL="0" algn="l" defTabSz="685746" rtl="0" eaLnBrk="1" latinLnBrk="0" hangingPunct="1">
        <a:defRPr kumimoji="1" sz="1350" kern="1200">
          <a:solidFill>
            <a:schemeClr val="tx1"/>
          </a:solidFill>
          <a:latin typeface="+mn-lt"/>
          <a:ea typeface="+mn-ea"/>
          <a:cs typeface="+mn-cs"/>
        </a:defRPr>
      </a:lvl1pPr>
      <a:lvl2pPr marL="342873" algn="l" defTabSz="685746" rtl="0" eaLnBrk="1" latinLnBrk="0" hangingPunct="1">
        <a:defRPr kumimoji="1" sz="1350" kern="1200">
          <a:solidFill>
            <a:schemeClr val="tx1"/>
          </a:solidFill>
          <a:latin typeface="+mn-lt"/>
          <a:ea typeface="+mn-ea"/>
          <a:cs typeface="+mn-cs"/>
        </a:defRPr>
      </a:lvl2pPr>
      <a:lvl3pPr marL="685746" algn="l" defTabSz="685746" rtl="0" eaLnBrk="1" latinLnBrk="0" hangingPunct="1">
        <a:defRPr kumimoji="1" sz="1350" kern="1200">
          <a:solidFill>
            <a:schemeClr val="tx1"/>
          </a:solidFill>
          <a:latin typeface="+mn-lt"/>
          <a:ea typeface="+mn-ea"/>
          <a:cs typeface="+mn-cs"/>
        </a:defRPr>
      </a:lvl3pPr>
      <a:lvl4pPr marL="1028618" algn="l" defTabSz="685746" rtl="0" eaLnBrk="1" latinLnBrk="0" hangingPunct="1">
        <a:defRPr kumimoji="1" sz="1350" kern="1200">
          <a:solidFill>
            <a:schemeClr val="tx1"/>
          </a:solidFill>
          <a:latin typeface="+mn-lt"/>
          <a:ea typeface="+mn-ea"/>
          <a:cs typeface="+mn-cs"/>
        </a:defRPr>
      </a:lvl4pPr>
      <a:lvl5pPr marL="1371491" algn="l" defTabSz="685746" rtl="0" eaLnBrk="1" latinLnBrk="0" hangingPunct="1">
        <a:defRPr kumimoji="1" sz="1350" kern="1200">
          <a:solidFill>
            <a:schemeClr val="tx1"/>
          </a:solidFill>
          <a:latin typeface="+mn-lt"/>
          <a:ea typeface="+mn-ea"/>
          <a:cs typeface="+mn-cs"/>
        </a:defRPr>
      </a:lvl5pPr>
      <a:lvl6pPr marL="1714364" algn="l" defTabSz="685746" rtl="0" eaLnBrk="1" latinLnBrk="0" hangingPunct="1">
        <a:defRPr kumimoji="1" sz="1350" kern="1200">
          <a:solidFill>
            <a:schemeClr val="tx1"/>
          </a:solidFill>
          <a:latin typeface="+mn-lt"/>
          <a:ea typeface="+mn-ea"/>
          <a:cs typeface="+mn-cs"/>
        </a:defRPr>
      </a:lvl6pPr>
      <a:lvl7pPr marL="2057237" algn="l" defTabSz="685746" rtl="0" eaLnBrk="1" latinLnBrk="0" hangingPunct="1">
        <a:defRPr kumimoji="1" sz="1350" kern="1200">
          <a:solidFill>
            <a:schemeClr val="tx1"/>
          </a:solidFill>
          <a:latin typeface="+mn-lt"/>
          <a:ea typeface="+mn-ea"/>
          <a:cs typeface="+mn-cs"/>
        </a:defRPr>
      </a:lvl7pPr>
      <a:lvl8pPr marL="2400108" algn="l" defTabSz="685746" rtl="0" eaLnBrk="1" latinLnBrk="0" hangingPunct="1">
        <a:defRPr kumimoji="1" sz="1350" kern="1200">
          <a:solidFill>
            <a:schemeClr val="tx1"/>
          </a:solidFill>
          <a:latin typeface="+mn-lt"/>
          <a:ea typeface="+mn-ea"/>
          <a:cs typeface="+mn-cs"/>
        </a:defRPr>
      </a:lvl8pPr>
      <a:lvl9pPr marL="2742980" algn="l" defTabSz="685746"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E1DC817-6EDB-C844-BD40-26814EABD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234312"/>
            <a:ext cx="6164049" cy="4674875"/>
          </a:xfrm>
          <a:prstGeom prst="rect">
            <a:avLst/>
          </a:prstGeom>
        </p:spPr>
      </p:pic>
    </p:spTree>
    <p:extLst>
      <p:ext uri="{BB962C8B-B14F-4D97-AF65-F5344CB8AC3E}">
        <p14:creationId xmlns:p14="http://schemas.microsoft.com/office/powerpoint/2010/main" val="2045293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523FD4-CAD7-6842-9BD0-7240591AD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175" y="495300"/>
            <a:ext cx="6343650" cy="4152900"/>
          </a:xfrm>
          <a:prstGeom prst="rect">
            <a:avLst/>
          </a:prstGeom>
        </p:spPr>
      </p:pic>
      <p:cxnSp>
        <p:nvCxnSpPr>
          <p:cNvPr id="5" name="直線コネクタ 4">
            <a:extLst>
              <a:ext uri="{FF2B5EF4-FFF2-40B4-BE49-F238E27FC236}">
                <a16:creationId xmlns:a16="http://schemas.microsoft.com/office/drawing/2014/main" id="{C1F09C9A-3126-B340-8223-5A878824F471}"/>
              </a:ext>
            </a:extLst>
          </p:cNvPr>
          <p:cNvCxnSpPr/>
          <p:nvPr/>
        </p:nvCxnSpPr>
        <p:spPr bwMode="auto">
          <a:xfrm>
            <a:off x="2249742" y="2571750"/>
            <a:ext cx="4644516"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6" name="上矢印 5">
            <a:extLst>
              <a:ext uri="{FF2B5EF4-FFF2-40B4-BE49-F238E27FC236}">
                <a16:creationId xmlns:a16="http://schemas.microsoft.com/office/drawing/2014/main" id="{400B89F5-B120-A84E-BB75-22A26C7F5CF7}"/>
              </a:ext>
            </a:extLst>
          </p:cNvPr>
          <p:cNvSpPr/>
          <p:nvPr/>
        </p:nvSpPr>
        <p:spPr bwMode="auto">
          <a:xfrm>
            <a:off x="5814138" y="681540"/>
            <a:ext cx="1134126" cy="1890210"/>
          </a:xfrm>
          <a:prstGeom prst="upArrow">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Times" charset="0"/>
              <a:ea typeface="平成明朝" charset="-128"/>
            </a:endParaRPr>
          </a:p>
        </p:txBody>
      </p:sp>
      <p:sp>
        <p:nvSpPr>
          <p:cNvPr id="7" name="テキスト ボックス 6">
            <a:extLst>
              <a:ext uri="{FF2B5EF4-FFF2-40B4-BE49-F238E27FC236}">
                <a16:creationId xmlns:a16="http://schemas.microsoft.com/office/drawing/2014/main" id="{3426CCDD-7B15-3245-A85C-D3FC731D477A}"/>
              </a:ext>
            </a:extLst>
          </p:cNvPr>
          <p:cNvSpPr txBox="1"/>
          <p:nvPr/>
        </p:nvSpPr>
        <p:spPr>
          <a:xfrm>
            <a:off x="1446916" y="1210360"/>
            <a:ext cx="2693036" cy="646331"/>
          </a:xfrm>
          <a:prstGeom prst="rect">
            <a:avLst/>
          </a:prstGeom>
          <a:noFill/>
        </p:spPr>
        <p:txBody>
          <a:bodyPr wrap="square" rtlCol="0">
            <a:spAutoFit/>
          </a:bodyPr>
          <a:lstStyle/>
          <a:p>
            <a:r>
              <a:rPr lang="ja-JP" altLang="en-US" sz="1800">
                <a:solidFill>
                  <a:srgbClr val="FF0000"/>
                </a:solidFill>
              </a:rPr>
              <a:t>明らかなエビデンスがあると主張するには</a:t>
            </a:r>
            <a:endParaRPr lang="en-US" altLang="ja-JP" sz="1800" dirty="0">
              <a:solidFill>
                <a:srgbClr val="FF0000"/>
              </a:solidFill>
            </a:endParaRPr>
          </a:p>
        </p:txBody>
      </p:sp>
      <p:sp>
        <p:nvSpPr>
          <p:cNvPr id="9" name="テキスト ボックス 8">
            <a:extLst>
              <a:ext uri="{FF2B5EF4-FFF2-40B4-BE49-F238E27FC236}">
                <a16:creationId xmlns:a16="http://schemas.microsoft.com/office/drawing/2014/main" id="{06C4E955-A97E-5148-A016-2305BAAA121D}"/>
              </a:ext>
            </a:extLst>
          </p:cNvPr>
          <p:cNvSpPr txBox="1"/>
          <p:nvPr/>
        </p:nvSpPr>
        <p:spPr>
          <a:xfrm>
            <a:off x="6372200" y="4630365"/>
            <a:ext cx="2808312" cy="461665"/>
          </a:xfrm>
          <a:prstGeom prst="rect">
            <a:avLst/>
          </a:prstGeom>
          <a:noFill/>
        </p:spPr>
        <p:txBody>
          <a:bodyPr wrap="square" rtlCol="0">
            <a:spAutoFit/>
          </a:bodyPr>
          <a:lstStyle/>
          <a:p>
            <a:r>
              <a:rPr lang="en-US" altLang="ja-JP" sz="1200" dirty="0">
                <a:latin typeface="Arial" panose="020B0604020202020204" pitchFamily="34" charset="0"/>
                <a:ea typeface="MS PGothic" panose="020B0600070205080204" pitchFamily="34" charset="-128"/>
                <a:cs typeface="Arial" panose="020B0604020202020204" pitchFamily="34" charset="0"/>
              </a:rPr>
              <a:t>DBRCT : Double blinded RCT</a:t>
            </a:r>
            <a:endParaRPr kumimoji="1" lang="en-US" altLang="ja-JP" sz="1200" dirty="0">
              <a:latin typeface="Arial" panose="020B0604020202020204" pitchFamily="34" charset="0"/>
              <a:ea typeface="MS PGothic" panose="020B0600070205080204" pitchFamily="34" charset="-128"/>
              <a:cs typeface="Arial" panose="020B0604020202020204" pitchFamily="34" charset="0"/>
            </a:endParaRPr>
          </a:p>
          <a:p>
            <a:r>
              <a:rPr kumimoji="1" lang="en-US" altLang="ja-JP" sz="1200" dirty="0">
                <a:latin typeface="Arial" panose="020B0604020202020204" pitchFamily="34" charset="0"/>
                <a:ea typeface="MS PGothic" panose="020B0600070205080204" pitchFamily="34" charset="-128"/>
                <a:cs typeface="Arial" panose="020B0604020202020204" pitchFamily="34" charset="0"/>
              </a:rPr>
              <a:t>RCT : Randomized controlled trial</a:t>
            </a:r>
          </a:p>
        </p:txBody>
      </p:sp>
    </p:spTree>
    <p:extLst>
      <p:ext uri="{BB962C8B-B14F-4D97-AF65-F5344CB8AC3E}">
        <p14:creationId xmlns:p14="http://schemas.microsoft.com/office/powerpoint/2010/main" val="2928927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2" cstate="print"/>
          <a:srcRect/>
          <a:stretch>
            <a:fillRect/>
          </a:stretch>
        </p:blipFill>
        <p:spPr bwMode="auto">
          <a:xfrm>
            <a:off x="767956" y="53582"/>
            <a:ext cx="4050506" cy="3793331"/>
          </a:xfrm>
          <a:prstGeom prst="rect">
            <a:avLst/>
          </a:prstGeom>
          <a:solidFill>
            <a:srgbClr val="F2F2F2"/>
          </a:solidFill>
          <a:ln w="9525">
            <a:noFill/>
            <a:miter lim="800000"/>
            <a:headEnd/>
            <a:tailEnd/>
          </a:ln>
        </p:spPr>
      </p:pic>
      <p:pic>
        <p:nvPicPr>
          <p:cNvPr id="50179" name="Picture 2"/>
          <p:cNvPicPr>
            <a:picLocks noChangeAspect="1" noChangeArrowheads="1"/>
          </p:cNvPicPr>
          <p:nvPr/>
        </p:nvPicPr>
        <p:blipFill>
          <a:blip r:embed="rId3" cstate="print"/>
          <a:srcRect/>
          <a:stretch>
            <a:fillRect/>
          </a:stretch>
        </p:blipFill>
        <p:spPr bwMode="auto">
          <a:xfrm>
            <a:off x="3293271" y="1178719"/>
            <a:ext cx="4975622" cy="3976688"/>
          </a:xfrm>
          <a:prstGeom prst="rect">
            <a:avLst/>
          </a:prstGeom>
          <a:solidFill>
            <a:srgbClr val="F2F2F2"/>
          </a:solidFill>
          <a:ln w="9525">
            <a:noFill/>
            <a:miter lim="800000"/>
            <a:headEnd/>
            <a:tailEnd/>
          </a:ln>
        </p:spPr>
      </p:pic>
      <p:sp>
        <p:nvSpPr>
          <p:cNvPr id="5" name="円/楕円 4"/>
          <p:cNvSpPr/>
          <p:nvPr/>
        </p:nvSpPr>
        <p:spPr>
          <a:xfrm>
            <a:off x="1616076" y="843558"/>
            <a:ext cx="2901919" cy="324036"/>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500">
              <a:latin typeface="MS PGothic" panose="020B0600070205080204" pitchFamily="34" charset="-128"/>
              <a:ea typeface="MS PGothic" panose="020B0600070205080204" pitchFamily="34" charset="-128"/>
            </a:endParaRPr>
          </a:p>
        </p:txBody>
      </p:sp>
      <p:grpSp>
        <p:nvGrpSpPr>
          <p:cNvPr id="2" name="グループ化 1">
            <a:extLst>
              <a:ext uri="{FF2B5EF4-FFF2-40B4-BE49-F238E27FC236}">
                <a16:creationId xmlns:a16="http://schemas.microsoft.com/office/drawing/2014/main" id="{FC44FD93-66A8-0647-B90D-6DA6A94F4DAF}"/>
              </a:ext>
            </a:extLst>
          </p:cNvPr>
          <p:cNvGrpSpPr/>
          <p:nvPr/>
        </p:nvGrpSpPr>
        <p:grpSpPr>
          <a:xfrm>
            <a:off x="5058055" y="112299"/>
            <a:ext cx="3877985" cy="955044"/>
            <a:chOff x="5058055" y="112299"/>
            <a:chExt cx="3877985" cy="955044"/>
          </a:xfrm>
        </p:grpSpPr>
        <p:sp>
          <p:nvSpPr>
            <p:cNvPr id="50180" name="テキスト ボックス 9"/>
            <p:cNvSpPr txBox="1">
              <a:spLocks noChangeArrowheads="1"/>
            </p:cNvSpPr>
            <p:nvPr/>
          </p:nvSpPr>
          <p:spPr bwMode="auto">
            <a:xfrm>
              <a:off x="5830702" y="744178"/>
              <a:ext cx="2332690" cy="323165"/>
            </a:xfrm>
            <a:prstGeom prst="rect">
              <a:avLst/>
            </a:prstGeom>
            <a:solidFill>
              <a:srgbClr val="F2F2F2"/>
            </a:solidFill>
            <a:ln w="9525">
              <a:noFill/>
              <a:miter lim="800000"/>
              <a:headEnd/>
              <a:tailEnd/>
            </a:ln>
          </p:spPr>
          <p:txBody>
            <a:bodyPr wrap="none">
              <a:spAutoFit/>
            </a:bodyPr>
            <a:lstStyle/>
            <a:p>
              <a:r>
                <a:rPr lang="ja-JP" altLang="en-US" sz="1500">
                  <a:solidFill>
                    <a:srgbClr val="000000"/>
                  </a:solidFill>
                  <a:latin typeface="MS PGothic" panose="020B0600070205080204" pitchFamily="34" charset="-128"/>
                  <a:ea typeface="MS PGothic" panose="020B0600070205080204" pitchFamily="34" charset="-128"/>
                </a:rPr>
                <a:t>朝日新聞　</a:t>
              </a:r>
              <a:r>
                <a:rPr lang="en-US" altLang="ja-JP" sz="1500" dirty="0">
                  <a:solidFill>
                    <a:srgbClr val="000000"/>
                  </a:solidFill>
                  <a:latin typeface="MS PGothic" panose="020B0600070205080204" pitchFamily="34" charset="-128"/>
                  <a:ea typeface="MS PGothic" panose="020B0600070205080204" pitchFamily="34" charset="-128"/>
                </a:rPr>
                <a:t>2010</a:t>
              </a:r>
              <a:r>
                <a:rPr lang="ja-JP" altLang="en-US" sz="1500">
                  <a:solidFill>
                    <a:srgbClr val="000000"/>
                  </a:solidFill>
                  <a:latin typeface="MS PGothic" panose="020B0600070205080204" pitchFamily="34" charset="-128"/>
                  <a:ea typeface="MS PGothic" panose="020B0600070205080204" pitchFamily="34" charset="-128"/>
                </a:rPr>
                <a:t>年</a:t>
              </a:r>
              <a:r>
                <a:rPr lang="en-US" altLang="ja-JP" sz="1500" dirty="0">
                  <a:solidFill>
                    <a:srgbClr val="000000"/>
                  </a:solidFill>
                  <a:latin typeface="MS PGothic" panose="020B0600070205080204" pitchFamily="34" charset="-128"/>
                  <a:ea typeface="MS PGothic" panose="020B0600070205080204" pitchFamily="34" charset="-128"/>
                </a:rPr>
                <a:t>4</a:t>
              </a:r>
              <a:r>
                <a:rPr lang="ja-JP" altLang="en-US" sz="1500" dirty="0">
                  <a:solidFill>
                    <a:srgbClr val="000000"/>
                  </a:solidFill>
                  <a:latin typeface="MS PGothic" panose="020B0600070205080204" pitchFamily="34" charset="-128"/>
                  <a:ea typeface="MS PGothic" panose="020B0600070205080204" pitchFamily="34" charset="-128"/>
                </a:rPr>
                <a:t>月</a:t>
              </a:r>
              <a:r>
                <a:rPr lang="en-US" altLang="ja-JP" sz="1500" dirty="0">
                  <a:solidFill>
                    <a:srgbClr val="000000"/>
                  </a:solidFill>
                  <a:latin typeface="MS PGothic" panose="020B0600070205080204" pitchFamily="34" charset="-128"/>
                  <a:ea typeface="MS PGothic" panose="020B0600070205080204" pitchFamily="34" charset="-128"/>
                </a:rPr>
                <a:t>10</a:t>
              </a:r>
              <a:r>
                <a:rPr lang="ja-JP" altLang="en-US" sz="1500" dirty="0">
                  <a:solidFill>
                    <a:srgbClr val="000000"/>
                  </a:solidFill>
                  <a:latin typeface="MS PGothic" panose="020B0600070205080204" pitchFamily="34" charset="-128"/>
                  <a:ea typeface="MS PGothic" panose="020B0600070205080204" pitchFamily="34" charset="-128"/>
                </a:rPr>
                <a:t>日</a:t>
              </a:r>
              <a:endParaRPr lang="en-US" altLang="ja-JP" sz="1500" dirty="0">
                <a:solidFill>
                  <a:srgbClr val="000000"/>
                </a:solidFill>
                <a:latin typeface="MS PGothic" panose="020B0600070205080204" pitchFamily="34" charset="-128"/>
                <a:ea typeface="MS PGothic" panose="020B0600070205080204" pitchFamily="34" charset="-128"/>
              </a:endParaRPr>
            </a:p>
          </p:txBody>
        </p:sp>
        <p:sp>
          <p:nvSpPr>
            <p:cNvPr id="6" name="テキスト ボックス 9"/>
            <p:cNvSpPr txBox="1">
              <a:spLocks noChangeArrowheads="1"/>
            </p:cNvSpPr>
            <p:nvPr/>
          </p:nvSpPr>
          <p:spPr bwMode="auto">
            <a:xfrm>
              <a:off x="5058055" y="112299"/>
              <a:ext cx="3877985" cy="646331"/>
            </a:xfrm>
            <a:prstGeom prst="rect">
              <a:avLst/>
            </a:prstGeom>
            <a:solidFill>
              <a:srgbClr val="F2F2F2"/>
            </a:solidFill>
            <a:ln w="9525">
              <a:noFill/>
              <a:miter lim="800000"/>
              <a:headEnd/>
              <a:tailEnd/>
            </a:ln>
          </p:spPr>
          <p:txBody>
            <a:bodyPr wrap="none">
              <a:spAutoFit/>
            </a:bodyPr>
            <a:lstStyle/>
            <a:p>
              <a:r>
                <a:rPr lang="ja-JP" altLang="en-US" sz="3600">
                  <a:solidFill>
                    <a:srgbClr val="000000"/>
                  </a:solidFill>
                  <a:latin typeface="MS PGothic" panose="020B0600070205080204" pitchFamily="34" charset="-128"/>
                  <a:ea typeface="MS PGothic" panose="020B0600070205080204" pitchFamily="34" charset="-128"/>
                </a:rPr>
                <a:t>まず僕の臨床</a:t>
              </a:r>
              <a:r>
                <a:rPr lang="ja-JP" altLang="en-US" sz="3600" dirty="0">
                  <a:solidFill>
                    <a:srgbClr val="000000"/>
                  </a:solidFill>
                  <a:latin typeface="MS PGothic" panose="020B0600070205080204" pitchFamily="34" charset="-128"/>
                  <a:ea typeface="MS PGothic" panose="020B0600070205080204" pitchFamily="34" charset="-128"/>
                </a:rPr>
                <a:t>研究</a:t>
              </a:r>
              <a:endParaRPr lang="en-US" altLang="ja-JP" sz="3600" dirty="0">
                <a:solidFill>
                  <a:srgbClr val="000000"/>
                </a:solidFill>
                <a:latin typeface="MS PGothic" panose="020B0600070205080204" pitchFamily="34" charset="-128"/>
                <a:ea typeface="MS PGothic" panose="020B0600070205080204" pitchFamily="34" charset="-128"/>
              </a:endParaRPr>
            </a:p>
          </p:txBody>
        </p:sp>
      </p:grpSp>
      <p:cxnSp>
        <p:nvCxnSpPr>
          <p:cNvPr id="3" name="直線コネクタ 2">
            <a:extLst>
              <a:ext uri="{FF2B5EF4-FFF2-40B4-BE49-F238E27FC236}">
                <a16:creationId xmlns:a16="http://schemas.microsoft.com/office/drawing/2014/main" id="{DAA24E83-A037-7945-81F3-3B13C6BB1088}"/>
              </a:ext>
            </a:extLst>
          </p:cNvPr>
          <p:cNvCxnSpPr/>
          <p:nvPr/>
        </p:nvCxnSpPr>
        <p:spPr bwMode="auto">
          <a:xfrm>
            <a:off x="4301970" y="2949792"/>
            <a:ext cx="2754306"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315957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正方形/長方形 3"/>
          <p:cNvSpPr>
            <a:spLocks noChangeArrowheads="1"/>
          </p:cNvSpPr>
          <p:nvPr/>
        </p:nvSpPr>
        <p:spPr bwMode="auto">
          <a:xfrm>
            <a:off x="323528" y="217260"/>
            <a:ext cx="5040560" cy="4708981"/>
          </a:xfrm>
          <a:prstGeom prst="rect">
            <a:avLst/>
          </a:prstGeom>
          <a:solidFill>
            <a:srgbClr val="D9D9D9"/>
          </a:solidFill>
          <a:ln w="9525">
            <a:noFill/>
            <a:miter lim="800000"/>
            <a:headEnd/>
            <a:tailEnd/>
          </a:ln>
        </p:spPr>
        <p:txBody>
          <a:bodyPr wrap="square">
            <a:spAutoFit/>
          </a:bodyPr>
          <a:lstStyle/>
          <a:p>
            <a:pPr>
              <a:defRPr/>
            </a:pPr>
            <a:endParaRPr lang="en-US" altLang="ja-JP" sz="1600" b="0" dirty="0">
              <a:solidFill>
                <a:srgbClr val="000000"/>
              </a:solidFill>
              <a:latin typeface="MS PGothic" panose="020B0600070205080204" pitchFamily="34" charset="-128"/>
              <a:ea typeface="MS PGothic" panose="020B0600070205080204" pitchFamily="34" charset="-128"/>
              <a:cs typeface="+mn-cs"/>
            </a:endParaRPr>
          </a:p>
          <a:p>
            <a:pPr>
              <a:defRPr/>
            </a:pPr>
            <a:r>
              <a:rPr lang="ja-JP" altLang="en-US" sz="2800" b="0" dirty="0">
                <a:solidFill>
                  <a:srgbClr val="000000"/>
                </a:solidFill>
                <a:latin typeface="MS PGothic" panose="020B0600070205080204" pitchFamily="34" charset="-128"/>
                <a:ea typeface="MS PGothic" panose="020B0600070205080204" pitchFamily="34" charset="-128"/>
                <a:cs typeface="+mn-cs"/>
              </a:rPr>
              <a:t>愛誠病院</a:t>
            </a:r>
            <a:r>
              <a:rPr lang="ja-JP" altLang="en-US" sz="1600" b="0" dirty="0">
                <a:solidFill>
                  <a:srgbClr val="000000"/>
                </a:solidFill>
                <a:latin typeface="MS PGothic" panose="020B0600070205080204" pitchFamily="34" charset="-128"/>
                <a:ea typeface="MS PGothic" panose="020B0600070205080204" pitchFamily="34" charset="-128"/>
                <a:cs typeface="+mn-cs"/>
              </a:rPr>
              <a:t>（東京都板橋区）にて</a:t>
            </a:r>
            <a:endParaRPr lang="en-US" altLang="ja-JP" sz="2800" b="0" dirty="0">
              <a:solidFill>
                <a:srgbClr val="000000"/>
              </a:solidFill>
              <a:latin typeface="MS PGothic" panose="020B0600070205080204" pitchFamily="34" charset="-128"/>
              <a:ea typeface="MS PGothic" panose="020B0600070205080204" pitchFamily="34" charset="-128"/>
              <a:cs typeface="+mn-cs"/>
            </a:endParaRPr>
          </a:p>
          <a:p>
            <a:pPr>
              <a:defRPr/>
            </a:pPr>
            <a:r>
              <a:rPr lang="ja-JP" altLang="en-US" sz="2800" b="0" dirty="0">
                <a:solidFill>
                  <a:srgbClr val="000000"/>
                </a:solidFill>
                <a:latin typeface="MS PGothic" panose="020B0600070205080204" pitchFamily="34" charset="-128"/>
                <a:ea typeface="MS PGothic" panose="020B0600070205080204" pitchFamily="34" charset="-128"/>
                <a:cs typeface="+mn-cs"/>
              </a:rPr>
              <a:t>補中益気</a:t>
            </a:r>
            <a:r>
              <a:rPr lang="ja-JP" altLang="en-US" sz="2800" b="0">
                <a:solidFill>
                  <a:srgbClr val="000000"/>
                </a:solidFill>
                <a:latin typeface="MS PGothic" panose="020B0600070205080204" pitchFamily="34" charset="-128"/>
                <a:ea typeface="MS PGothic" panose="020B0600070205080204" pitchFamily="34" charset="-128"/>
                <a:cs typeface="+mn-cs"/>
              </a:rPr>
              <a:t>湯</a:t>
            </a:r>
            <a:r>
              <a:rPr lang="ja-JP" altLang="en-US" sz="2400" b="0">
                <a:solidFill>
                  <a:srgbClr val="000000"/>
                </a:solidFill>
                <a:latin typeface="MS PGothic" panose="020B0600070205080204" pitchFamily="34" charset="-128"/>
                <a:ea typeface="MS PGothic" panose="020B0600070205080204" pitchFamily="34" charset="-128"/>
                <a:cs typeface="+mn-cs"/>
              </a:rPr>
              <a:t>（</a:t>
            </a:r>
            <a:r>
              <a:rPr lang="en-US" altLang="ja-JP" sz="2400" b="0" dirty="0">
                <a:solidFill>
                  <a:srgbClr val="000000"/>
                </a:solidFill>
                <a:latin typeface="MS PGothic" panose="020B0600070205080204" pitchFamily="34" charset="-128"/>
                <a:ea typeface="MS PGothic" panose="020B0600070205080204" pitchFamily="34" charset="-128"/>
                <a:cs typeface="+mn-cs"/>
              </a:rPr>
              <a:t>2.5g  x2/</a:t>
            </a:r>
            <a:r>
              <a:rPr lang="ja-JP" altLang="en-US" sz="2400" b="0" dirty="0">
                <a:solidFill>
                  <a:srgbClr val="000000"/>
                </a:solidFill>
                <a:latin typeface="MS PGothic" panose="020B0600070205080204" pitchFamily="34" charset="-128"/>
                <a:ea typeface="MS PGothic" panose="020B0600070205080204" pitchFamily="34" charset="-128"/>
                <a:cs typeface="+mn-cs"/>
              </a:rPr>
              <a:t>日</a:t>
            </a:r>
            <a:r>
              <a:rPr lang="en-US" altLang="ja-JP" sz="2400" b="0" dirty="0">
                <a:solidFill>
                  <a:srgbClr val="000000"/>
                </a:solidFill>
                <a:latin typeface="MS PGothic" panose="020B0600070205080204" pitchFamily="34" charset="-128"/>
                <a:ea typeface="MS PGothic" panose="020B0600070205080204" pitchFamily="34" charset="-128"/>
                <a:cs typeface="+mn-cs"/>
              </a:rPr>
              <a:t>)</a:t>
            </a:r>
            <a:endParaRPr lang="en-US" altLang="ja-JP" sz="2800" b="0" dirty="0">
              <a:solidFill>
                <a:srgbClr val="000000"/>
              </a:solidFill>
              <a:latin typeface="MS PGothic" panose="020B0600070205080204" pitchFamily="34" charset="-128"/>
              <a:ea typeface="MS PGothic" panose="020B0600070205080204" pitchFamily="34" charset="-128"/>
              <a:cs typeface="+mn-cs"/>
            </a:endParaRPr>
          </a:p>
          <a:p>
            <a:pPr>
              <a:defRPr/>
            </a:pPr>
            <a:r>
              <a:rPr lang="en-US" altLang="ja-JP" sz="2800" b="0" dirty="0">
                <a:solidFill>
                  <a:srgbClr val="000000"/>
                </a:solidFill>
                <a:latin typeface="MS PGothic" panose="020B0600070205080204" pitchFamily="34" charset="-128"/>
                <a:ea typeface="MS PGothic" panose="020B0600070205080204" pitchFamily="34" charset="-128"/>
                <a:cs typeface="+mn-cs"/>
              </a:rPr>
              <a:t>179</a:t>
            </a:r>
            <a:r>
              <a:rPr lang="ja-JP" altLang="en-US" sz="2800" b="0" dirty="0">
                <a:solidFill>
                  <a:srgbClr val="000000"/>
                </a:solidFill>
                <a:latin typeface="MS PGothic" panose="020B0600070205080204" pitchFamily="34" charset="-128"/>
                <a:ea typeface="MS PGothic" panose="020B0600070205080204" pitchFamily="34" charset="-128"/>
                <a:cs typeface="+mn-cs"/>
              </a:rPr>
              <a:t>人の職員が内服（予防投与）</a:t>
            </a:r>
            <a:endParaRPr lang="en-US" altLang="ja-JP" sz="2800" b="0" dirty="0">
              <a:solidFill>
                <a:srgbClr val="000000"/>
              </a:solidFill>
              <a:latin typeface="MS PGothic" panose="020B0600070205080204" pitchFamily="34" charset="-128"/>
              <a:ea typeface="MS PGothic" panose="020B0600070205080204" pitchFamily="34" charset="-128"/>
              <a:cs typeface="+mn-cs"/>
            </a:endParaRPr>
          </a:p>
          <a:p>
            <a:pPr>
              <a:defRPr/>
            </a:pPr>
            <a:r>
              <a:rPr lang="en-US" altLang="ja-JP" sz="2800" b="0" dirty="0">
                <a:solidFill>
                  <a:srgbClr val="000000"/>
                </a:solidFill>
                <a:latin typeface="MS PGothic" panose="020B0600070205080204" pitchFamily="34" charset="-128"/>
                <a:ea typeface="MS PGothic" panose="020B0600070205080204" pitchFamily="34" charset="-128"/>
                <a:cs typeface="+mn-cs"/>
              </a:rPr>
              <a:t>179</a:t>
            </a:r>
            <a:r>
              <a:rPr lang="ja-JP" altLang="en-US" sz="2800" b="0" dirty="0">
                <a:solidFill>
                  <a:srgbClr val="000000"/>
                </a:solidFill>
                <a:latin typeface="MS PGothic" panose="020B0600070205080204" pitchFamily="34" charset="-128"/>
                <a:ea typeface="MS PGothic" panose="020B0600070205080204" pitchFamily="34" charset="-128"/>
                <a:cs typeface="+mn-cs"/>
              </a:rPr>
              <a:t>人の職員は対照群</a:t>
            </a:r>
            <a:endParaRPr lang="en-US" altLang="ja-JP" sz="2800" b="0" dirty="0">
              <a:solidFill>
                <a:srgbClr val="000000"/>
              </a:solidFill>
              <a:latin typeface="MS PGothic" panose="020B0600070205080204" pitchFamily="34" charset="-128"/>
              <a:ea typeface="MS PGothic" panose="020B0600070205080204" pitchFamily="34" charset="-128"/>
              <a:cs typeface="+mn-cs"/>
            </a:endParaRPr>
          </a:p>
          <a:p>
            <a:pPr>
              <a:defRPr/>
            </a:pPr>
            <a:endParaRPr lang="en-US" altLang="ja-JP" sz="2800" b="0" dirty="0">
              <a:solidFill>
                <a:srgbClr val="000000"/>
              </a:solidFill>
              <a:latin typeface="MS PGothic" panose="020B0600070205080204" pitchFamily="34" charset="-128"/>
              <a:ea typeface="MS PGothic" panose="020B0600070205080204" pitchFamily="34" charset="-128"/>
              <a:cs typeface="+mn-cs"/>
            </a:endParaRPr>
          </a:p>
          <a:p>
            <a:pPr marL="544116">
              <a:buFont typeface="Arial" pitchFamily="34" charset="0"/>
              <a:buChar char="•"/>
              <a:defRPr/>
            </a:pPr>
            <a:r>
              <a:rPr lang="en-US" altLang="ja-JP" sz="2400" b="0" dirty="0">
                <a:solidFill>
                  <a:srgbClr val="FF0000"/>
                </a:solidFill>
                <a:latin typeface="MS PGothic" panose="020B0600070205080204" pitchFamily="34" charset="-128"/>
                <a:ea typeface="MS PGothic" panose="020B0600070205080204" pitchFamily="34" charset="-128"/>
                <a:cs typeface="+mn-cs"/>
              </a:rPr>
              <a:t>RCT</a:t>
            </a:r>
            <a:r>
              <a:rPr lang="ja-JP" altLang="en-US" sz="2400" b="0" dirty="0">
                <a:solidFill>
                  <a:srgbClr val="FF0000"/>
                </a:solidFill>
                <a:latin typeface="MS PGothic" panose="020B0600070205080204" pitchFamily="34" charset="-128"/>
                <a:ea typeface="MS PGothic" panose="020B0600070205080204" pitchFamily="34" charset="-128"/>
                <a:cs typeface="+mn-cs"/>
              </a:rPr>
              <a:t>ではない</a:t>
            </a:r>
            <a:endParaRPr lang="en-US" altLang="ja-JP" sz="2400" b="0" dirty="0">
              <a:solidFill>
                <a:srgbClr val="FF0000"/>
              </a:solidFill>
              <a:latin typeface="MS PGothic" panose="020B0600070205080204" pitchFamily="34" charset="-128"/>
              <a:ea typeface="MS PGothic" panose="020B0600070205080204" pitchFamily="34" charset="-128"/>
              <a:cs typeface="+mn-cs"/>
            </a:endParaRPr>
          </a:p>
          <a:p>
            <a:pPr marL="544116">
              <a:buFont typeface="Arial" pitchFamily="34" charset="0"/>
              <a:buChar char="•"/>
              <a:defRPr/>
            </a:pPr>
            <a:r>
              <a:rPr lang="en-US" altLang="ja-JP" sz="2400" b="0" dirty="0">
                <a:solidFill>
                  <a:srgbClr val="000000"/>
                </a:solidFill>
                <a:latin typeface="MS PGothic" panose="020B0600070205080204" pitchFamily="34" charset="-128"/>
                <a:ea typeface="MS PGothic" panose="020B0600070205080204" pitchFamily="34" charset="-128"/>
                <a:cs typeface="+mn-cs"/>
              </a:rPr>
              <a:t>2009</a:t>
            </a:r>
            <a:r>
              <a:rPr lang="ja-JP" altLang="en-US" sz="2400" b="0" dirty="0">
                <a:solidFill>
                  <a:srgbClr val="000000"/>
                </a:solidFill>
                <a:latin typeface="MS PGothic" panose="020B0600070205080204" pitchFamily="34" charset="-128"/>
                <a:ea typeface="MS PGothic" panose="020B0600070205080204" pitchFamily="34" charset="-128"/>
                <a:cs typeface="+mn-cs"/>
              </a:rPr>
              <a:t>年</a:t>
            </a:r>
            <a:r>
              <a:rPr lang="en-US" altLang="ja-JP" sz="2400" b="0" dirty="0">
                <a:solidFill>
                  <a:srgbClr val="000000"/>
                </a:solidFill>
                <a:latin typeface="MS PGothic" panose="020B0600070205080204" pitchFamily="34" charset="-128"/>
                <a:ea typeface="MS PGothic" panose="020B0600070205080204" pitchFamily="34" charset="-128"/>
                <a:cs typeface="+mn-cs"/>
              </a:rPr>
              <a:t>9</a:t>
            </a:r>
            <a:r>
              <a:rPr lang="ja-JP" altLang="en-US" sz="2400" b="0" dirty="0">
                <a:solidFill>
                  <a:srgbClr val="000000"/>
                </a:solidFill>
                <a:latin typeface="MS PGothic" panose="020B0600070205080204" pitchFamily="34" charset="-128"/>
                <a:ea typeface="MS PGothic" panose="020B0600070205080204" pitchFamily="34" charset="-128"/>
                <a:cs typeface="+mn-cs"/>
              </a:rPr>
              <a:t>月</a:t>
            </a:r>
            <a:r>
              <a:rPr lang="en-US" altLang="ja-JP" sz="2400" b="0" dirty="0">
                <a:solidFill>
                  <a:srgbClr val="000000"/>
                </a:solidFill>
                <a:latin typeface="MS PGothic" panose="020B0600070205080204" pitchFamily="34" charset="-128"/>
                <a:ea typeface="MS PGothic" panose="020B0600070205080204" pitchFamily="34" charset="-128"/>
                <a:cs typeface="+mn-cs"/>
              </a:rPr>
              <a:t>7</a:t>
            </a:r>
            <a:r>
              <a:rPr lang="ja-JP" altLang="en-US" sz="2400" b="0" dirty="0">
                <a:solidFill>
                  <a:srgbClr val="000000"/>
                </a:solidFill>
                <a:latin typeface="MS PGothic" panose="020B0600070205080204" pitchFamily="34" charset="-128"/>
                <a:ea typeface="MS PGothic" panose="020B0600070205080204" pitchFamily="34" charset="-128"/>
                <a:cs typeface="+mn-cs"/>
              </a:rPr>
              <a:t>日より</a:t>
            </a:r>
            <a:r>
              <a:rPr lang="en-US" altLang="ja-JP" sz="2400" b="0" dirty="0">
                <a:solidFill>
                  <a:srgbClr val="000000"/>
                </a:solidFill>
                <a:latin typeface="MS PGothic" panose="020B0600070205080204" pitchFamily="34" charset="-128"/>
                <a:ea typeface="MS PGothic" panose="020B0600070205080204" pitchFamily="34" charset="-128"/>
                <a:cs typeface="+mn-cs"/>
              </a:rPr>
              <a:t>8</a:t>
            </a:r>
            <a:r>
              <a:rPr lang="ja-JP" altLang="en-US" sz="2400" b="0" dirty="0">
                <a:solidFill>
                  <a:srgbClr val="000000"/>
                </a:solidFill>
                <a:latin typeface="MS PGothic" panose="020B0600070205080204" pitchFamily="34" charset="-128"/>
                <a:ea typeface="MS PGothic" panose="020B0600070205080204" pitchFamily="34" charset="-128"/>
                <a:cs typeface="+mn-cs"/>
              </a:rPr>
              <a:t>週間観察</a:t>
            </a:r>
            <a:endParaRPr lang="en-US" altLang="ja-JP" sz="2400" b="0" dirty="0">
              <a:solidFill>
                <a:srgbClr val="000000"/>
              </a:solidFill>
              <a:latin typeface="MS PGothic" panose="020B0600070205080204" pitchFamily="34" charset="-128"/>
              <a:ea typeface="MS PGothic" panose="020B0600070205080204" pitchFamily="34" charset="-128"/>
              <a:cs typeface="+mn-cs"/>
            </a:endParaRPr>
          </a:p>
          <a:p>
            <a:pPr marL="544116">
              <a:buFont typeface="Arial" pitchFamily="34" charset="0"/>
              <a:buChar char="•"/>
              <a:defRPr/>
            </a:pPr>
            <a:r>
              <a:rPr lang="en-US" altLang="ja-JP" sz="2400" b="0" dirty="0">
                <a:solidFill>
                  <a:srgbClr val="000000"/>
                </a:solidFill>
                <a:latin typeface="MS PGothic" panose="020B0600070205080204" pitchFamily="34" charset="-128"/>
                <a:ea typeface="MS PGothic" panose="020B0600070205080204" pitchFamily="34" charset="-128"/>
                <a:cs typeface="+mn-cs"/>
              </a:rPr>
              <a:t>0, 1, 4, 8</a:t>
            </a:r>
            <a:r>
              <a:rPr lang="ja-JP" altLang="en-US" sz="2400" b="0" dirty="0">
                <a:solidFill>
                  <a:srgbClr val="000000"/>
                </a:solidFill>
                <a:latin typeface="MS PGothic" panose="020B0600070205080204" pitchFamily="34" charset="-128"/>
                <a:ea typeface="MS PGothic" panose="020B0600070205080204" pitchFamily="34" charset="-128"/>
                <a:cs typeface="+mn-cs"/>
              </a:rPr>
              <a:t>週に全員を診察</a:t>
            </a:r>
            <a:endParaRPr lang="en-US" altLang="ja-JP" sz="2400" b="0" dirty="0">
              <a:solidFill>
                <a:srgbClr val="000000"/>
              </a:solidFill>
              <a:latin typeface="MS PGothic" panose="020B0600070205080204" pitchFamily="34" charset="-128"/>
              <a:ea typeface="MS PGothic" panose="020B0600070205080204" pitchFamily="34" charset="-128"/>
              <a:cs typeface="+mn-cs"/>
            </a:endParaRPr>
          </a:p>
          <a:p>
            <a:pPr marL="544116">
              <a:buFont typeface="Arial" pitchFamily="34" charset="0"/>
              <a:buChar char="•"/>
              <a:defRPr/>
            </a:pPr>
            <a:endParaRPr lang="en-US" altLang="ja-JP" sz="2400" b="0" dirty="0">
              <a:solidFill>
                <a:srgbClr val="000000"/>
              </a:solidFill>
              <a:latin typeface="MS PGothic" panose="020B0600070205080204" pitchFamily="34" charset="-128"/>
              <a:ea typeface="MS PGothic" panose="020B0600070205080204" pitchFamily="34" charset="-128"/>
              <a:cs typeface="+mn-cs"/>
            </a:endParaRPr>
          </a:p>
          <a:p>
            <a:pPr marL="544116">
              <a:buFont typeface="Arial" pitchFamily="34" charset="0"/>
              <a:buChar char="•"/>
              <a:defRPr/>
            </a:pPr>
            <a:endParaRPr lang="en-US" altLang="ja-JP" sz="2400" b="0" dirty="0">
              <a:solidFill>
                <a:srgbClr val="000000"/>
              </a:solidFill>
              <a:latin typeface="MS PGothic" panose="020B0600070205080204" pitchFamily="34" charset="-128"/>
              <a:ea typeface="MS PGothic" panose="020B0600070205080204" pitchFamily="34" charset="-128"/>
              <a:cs typeface="+mn-cs"/>
            </a:endParaRPr>
          </a:p>
          <a:p>
            <a:pPr marL="544116">
              <a:buFont typeface="Arial" pitchFamily="34" charset="0"/>
              <a:buChar char="•"/>
              <a:defRPr/>
            </a:pPr>
            <a:endParaRPr lang="en-US" altLang="ja-JP" sz="2400" b="0" dirty="0">
              <a:solidFill>
                <a:srgbClr val="000000"/>
              </a:solidFill>
              <a:latin typeface="MS PGothic" panose="020B0600070205080204" pitchFamily="34" charset="-128"/>
              <a:ea typeface="MS PGothic" panose="020B0600070205080204" pitchFamily="34" charset="-128"/>
              <a:cs typeface="+mn-cs"/>
            </a:endParaRPr>
          </a:p>
        </p:txBody>
      </p:sp>
      <p:grpSp>
        <p:nvGrpSpPr>
          <p:cNvPr id="53250" name="グループ化 8"/>
          <p:cNvGrpSpPr>
            <a:grpSpLocks/>
          </p:cNvGrpSpPr>
          <p:nvPr/>
        </p:nvGrpSpPr>
        <p:grpSpPr bwMode="auto">
          <a:xfrm>
            <a:off x="5652120" y="383977"/>
            <a:ext cx="2754772" cy="4375547"/>
            <a:chOff x="-72417" y="0"/>
            <a:chExt cx="7043443" cy="9906000"/>
          </a:xfrm>
        </p:grpSpPr>
        <p:pic>
          <p:nvPicPr>
            <p:cNvPr id="53257" name="Picture 2" descr="j0407108"/>
            <p:cNvPicPr>
              <a:picLocks noChangeAspect="1" noChangeArrowheads="1"/>
            </p:cNvPicPr>
            <p:nvPr/>
          </p:nvPicPr>
          <p:blipFill>
            <a:blip r:embed="rId2" cstate="print"/>
            <a:srcRect/>
            <a:stretch>
              <a:fillRect/>
            </a:stretch>
          </p:blipFill>
          <p:spPr bwMode="auto">
            <a:xfrm>
              <a:off x="0" y="0"/>
              <a:ext cx="6858000" cy="9906000"/>
            </a:xfrm>
            <a:prstGeom prst="rect">
              <a:avLst/>
            </a:prstGeom>
            <a:noFill/>
            <a:ln w="9525">
              <a:noFill/>
              <a:miter lim="800000"/>
              <a:headEnd/>
              <a:tailEnd/>
            </a:ln>
          </p:spPr>
        </p:pic>
        <p:sp>
          <p:nvSpPr>
            <p:cNvPr id="53258" name="WordArt 27"/>
            <p:cNvSpPr>
              <a:spLocks noChangeAspect="1" noChangeArrowheads="1" noChangeShapeType="1" noTextEdit="1"/>
            </p:cNvSpPr>
            <p:nvPr/>
          </p:nvSpPr>
          <p:spPr bwMode="auto">
            <a:xfrm>
              <a:off x="104775" y="115888"/>
              <a:ext cx="6667500" cy="871537"/>
            </a:xfrm>
            <a:prstGeom prst="rect">
              <a:avLst/>
            </a:prstGeom>
          </p:spPr>
          <p:txBody>
            <a:bodyPr wrap="none" fromWordArt="1">
              <a:prstTxWarp prst="textPlain">
                <a:avLst>
                  <a:gd name="adj" fmla="val 50000"/>
                </a:avLst>
              </a:prstTxWarp>
            </a:bodyPr>
            <a:lstStyle/>
            <a:p>
              <a:r>
                <a:rPr lang="ja-JP" altLang="en-US" sz="1500" b="0" kern="10">
                  <a:ln w="9525">
                    <a:noFill/>
                    <a:round/>
                    <a:headEnd/>
                    <a:tailEnd/>
                  </a:ln>
                  <a:gradFill rotWithShape="1">
                    <a:gsLst>
                      <a:gs pos="0">
                        <a:srgbClr val="FFFF00"/>
                      </a:gs>
                      <a:gs pos="100000">
                        <a:srgbClr val="FFFF14"/>
                      </a:gs>
                    </a:gsLst>
                    <a:path path="rect">
                      <a:fillToRect r="100000" b="100000"/>
                    </a:path>
                  </a:gradFill>
                  <a:effectLst>
                    <a:outerShdw dist="35921" dir="2700000" algn="ctr" rotWithShape="0">
                      <a:srgbClr val="C0C0C0">
                        <a:alpha val="79999"/>
                      </a:srgbClr>
                    </a:outerShdw>
                  </a:effectLst>
                  <a:latin typeface="MS PGothic" panose="020B0600070205080204" pitchFamily="34" charset="-128"/>
                  <a:ea typeface="MS PGothic" panose="020B0600070205080204" pitchFamily="34" charset="-128"/>
                </a:rPr>
                <a:t>新型インフルエンザを予防してみませんか？</a:t>
              </a:r>
            </a:p>
          </p:txBody>
        </p:sp>
        <p:sp>
          <p:nvSpPr>
            <p:cNvPr id="53259" name="Text Box 28"/>
            <p:cNvSpPr txBox="1">
              <a:spLocks noChangeArrowheads="1"/>
            </p:cNvSpPr>
            <p:nvPr/>
          </p:nvSpPr>
          <p:spPr bwMode="auto">
            <a:xfrm>
              <a:off x="57150" y="1249363"/>
              <a:ext cx="6829425" cy="2624282"/>
            </a:xfrm>
            <a:prstGeom prst="rect">
              <a:avLst/>
            </a:prstGeom>
            <a:noFill/>
            <a:ln w="9525">
              <a:noFill/>
              <a:miter lim="800000"/>
              <a:headEnd/>
              <a:tailEnd/>
            </a:ln>
          </p:spPr>
          <p:txBody>
            <a:bodyPr>
              <a:spAutoFit/>
            </a:bodyPr>
            <a:lstStyle/>
            <a:p>
              <a:pPr>
                <a:lnSpc>
                  <a:spcPct val="110000"/>
                </a:lnSpc>
              </a:pPr>
              <a:r>
                <a:rPr lang="en-US" altLang="ja-JP" sz="800" b="0" dirty="0">
                  <a:solidFill>
                    <a:schemeClr val="bg1"/>
                  </a:solidFill>
                  <a:latin typeface="MS PGothic" panose="020B0600070205080204" pitchFamily="34" charset="-128"/>
                  <a:ea typeface="MS PGothic" panose="020B0600070205080204" pitchFamily="34" charset="-128"/>
                  <a:cs typeface="Osaka"/>
                </a:rPr>
                <a:t>2009</a:t>
              </a:r>
              <a:r>
                <a:rPr lang="ja-JP" altLang="en-US" sz="800" b="0">
                  <a:solidFill>
                    <a:schemeClr val="bg1"/>
                  </a:solidFill>
                  <a:latin typeface="MS PGothic" panose="020B0600070205080204" pitchFamily="34" charset="-128"/>
                  <a:ea typeface="MS PGothic" panose="020B0600070205080204" pitchFamily="34" charset="-128"/>
                  <a:cs typeface="Osaka"/>
                </a:rPr>
                <a:t>年</a:t>
              </a:r>
              <a:r>
                <a:rPr lang="en-US" altLang="ja-JP" sz="800" b="0" dirty="0">
                  <a:solidFill>
                    <a:schemeClr val="bg1"/>
                  </a:solidFill>
                  <a:latin typeface="MS PGothic" panose="020B0600070205080204" pitchFamily="34" charset="-128"/>
                  <a:ea typeface="MS PGothic" panose="020B0600070205080204" pitchFamily="34" charset="-128"/>
                  <a:cs typeface="Osaka"/>
                </a:rPr>
                <a:t>9</a:t>
              </a:r>
              <a:r>
                <a:rPr lang="ja-JP" altLang="en-US" sz="800" b="0">
                  <a:solidFill>
                    <a:schemeClr val="bg1"/>
                  </a:solidFill>
                  <a:latin typeface="MS PGothic" panose="020B0600070205080204" pitchFamily="34" charset="-128"/>
                  <a:ea typeface="MS PGothic" panose="020B0600070205080204" pitchFamily="34" charset="-128"/>
                  <a:cs typeface="Osaka"/>
                </a:rPr>
                <a:t>月現在、新型インフルエンザが猛威を振るっております。この様な状況下で、新型インフルエンザ対策として漢方薬を服用し感染を予防できないか、また、もし感染したとしてもより軽症ですむのではないかと思われています。</a:t>
              </a:r>
            </a:p>
            <a:p>
              <a:pPr>
                <a:lnSpc>
                  <a:spcPct val="110000"/>
                </a:lnSpc>
              </a:pPr>
              <a:r>
                <a:rPr lang="ja-JP" altLang="en-US" sz="800" b="0">
                  <a:solidFill>
                    <a:schemeClr val="bg1"/>
                  </a:solidFill>
                  <a:latin typeface="MS PGothic" panose="020B0600070205080204" pitchFamily="34" charset="-128"/>
                  <a:ea typeface="MS PGothic" panose="020B0600070205080204" pitchFamily="34" charset="-128"/>
                  <a:cs typeface="Osaka"/>
                </a:rPr>
                <a:t>そこで、当院では漢方薬の内服を希望される職員の方を対象に補中益気湯を服用して頂き、その新型インフルエンザに対する効果を確認したいと考えております。</a:t>
              </a:r>
            </a:p>
            <a:p>
              <a:pPr>
                <a:lnSpc>
                  <a:spcPct val="110000"/>
                </a:lnSpc>
              </a:pPr>
              <a:r>
                <a:rPr lang="ja-JP" altLang="en-US" sz="800" b="0">
                  <a:solidFill>
                    <a:schemeClr val="bg1"/>
                  </a:solidFill>
                  <a:latin typeface="MS PGothic" panose="020B0600070205080204" pitchFamily="34" charset="-128"/>
                  <a:ea typeface="MS PGothic" panose="020B0600070205080204" pitchFamily="34" charset="-128"/>
                  <a:cs typeface="Osaka"/>
                </a:rPr>
                <a:t>ご希望の方は下記までお気軽にご相談下さい。</a:t>
              </a:r>
            </a:p>
          </p:txBody>
        </p:sp>
        <p:sp>
          <p:nvSpPr>
            <p:cNvPr id="53260" name="Text Box 31"/>
            <p:cNvSpPr txBox="1">
              <a:spLocks noChangeArrowheads="1"/>
            </p:cNvSpPr>
            <p:nvPr/>
          </p:nvSpPr>
          <p:spPr bwMode="auto">
            <a:xfrm>
              <a:off x="-72417" y="4197131"/>
              <a:ext cx="7043443" cy="5511605"/>
            </a:xfrm>
            <a:prstGeom prst="rect">
              <a:avLst/>
            </a:prstGeom>
            <a:noFill/>
            <a:ln w="9525">
              <a:noFill/>
              <a:miter lim="800000"/>
              <a:headEnd/>
              <a:tailEnd/>
            </a:ln>
          </p:spPr>
          <p:txBody>
            <a:bodyPr>
              <a:spAutoFit/>
            </a:bodyPr>
            <a:lstStyle/>
            <a:p>
              <a:r>
                <a:rPr lang="en-US" altLang="ja-JP" sz="800" b="0" dirty="0">
                  <a:solidFill>
                    <a:schemeClr val="bg1"/>
                  </a:solidFill>
                  <a:latin typeface="MS PGothic" panose="020B0600070205080204" pitchFamily="34" charset="-128"/>
                  <a:ea typeface="MS PGothic" panose="020B0600070205080204" pitchFamily="34" charset="-128"/>
                </a:rPr>
                <a:t>【</a:t>
              </a:r>
              <a:r>
                <a:rPr lang="ja-JP" altLang="en-US" sz="800" b="0">
                  <a:solidFill>
                    <a:schemeClr val="bg1"/>
                  </a:solidFill>
                  <a:latin typeface="MS PGothic" panose="020B0600070205080204" pitchFamily="34" charset="-128"/>
                  <a:ea typeface="MS PGothic" panose="020B0600070205080204" pitchFamily="34" charset="-128"/>
                </a:rPr>
                <a:t>対　象</a:t>
              </a:r>
              <a:r>
                <a:rPr lang="en-US" altLang="ja-JP" sz="800" b="0" dirty="0">
                  <a:solidFill>
                    <a:schemeClr val="bg1"/>
                  </a:solidFill>
                  <a:latin typeface="MS PGothic" panose="020B0600070205080204" pitchFamily="34" charset="-128"/>
                  <a:ea typeface="MS PGothic" panose="020B0600070205080204" pitchFamily="34" charset="-128"/>
                </a:rPr>
                <a:t>】</a:t>
              </a:r>
            </a:p>
            <a:p>
              <a:r>
                <a:rPr lang="ja-JP" altLang="en-US" sz="800" b="0">
                  <a:solidFill>
                    <a:schemeClr val="bg1"/>
                  </a:solidFill>
                  <a:latin typeface="MS PGothic" panose="020B0600070205080204" pitchFamily="34" charset="-128"/>
                  <a:ea typeface="MS PGothic" panose="020B0600070205080204" pitchFamily="34" charset="-128"/>
                </a:rPr>
                <a:t>　　　愛誠病院に常勤し、服用を希望される方　（先着</a:t>
              </a:r>
              <a:r>
                <a:rPr lang="en-US" altLang="ja-JP" sz="800" b="0" dirty="0">
                  <a:solidFill>
                    <a:schemeClr val="bg1"/>
                  </a:solidFill>
                  <a:latin typeface="MS PGothic" panose="020B0600070205080204" pitchFamily="34" charset="-128"/>
                  <a:ea typeface="MS PGothic" panose="020B0600070205080204" pitchFamily="34" charset="-128"/>
                </a:rPr>
                <a:t>200</a:t>
              </a:r>
              <a:r>
                <a:rPr lang="ja-JP" altLang="en-US" sz="800" b="0">
                  <a:solidFill>
                    <a:schemeClr val="bg1"/>
                  </a:solidFill>
                  <a:latin typeface="MS PGothic" panose="020B0600070205080204" pitchFamily="34" charset="-128"/>
                  <a:ea typeface="MS PGothic" panose="020B0600070205080204" pitchFamily="34" charset="-128"/>
                </a:rPr>
                <a:t>名）　　　</a:t>
              </a:r>
            </a:p>
            <a:p>
              <a:endParaRPr lang="ja-JP" altLang="en-US" sz="800" b="0">
                <a:solidFill>
                  <a:schemeClr val="bg1"/>
                </a:solidFill>
                <a:latin typeface="MS PGothic" panose="020B0600070205080204" pitchFamily="34" charset="-128"/>
                <a:ea typeface="MS PGothic" panose="020B0600070205080204" pitchFamily="34" charset="-128"/>
              </a:endParaRPr>
            </a:p>
            <a:p>
              <a:r>
                <a:rPr lang="en-US" altLang="ja-JP" sz="800" b="0" dirty="0">
                  <a:solidFill>
                    <a:schemeClr val="bg1"/>
                  </a:solidFill>
                  <a:latin typeface="MS PGothic" panose="020B0600070205080204" pitchFamily="34" charset="-128"/>
                  <a:ea typeface="MS PGothic" panose="020B0600070205080204" pitchFamily="34" charset="-128"/>
                </a:rPr>
                <a:t>【</a:t>
              </a:r>
              <a:r>
                <a:rPr lang="ja-JP" altLang="en-US" sz="800" b="0">
                  <a:solidFill>
                    <a:schemeClr val="bg1"/>
                  </a:solidFill>
                  <a:latin typeface="MS PGothic" panose="020B0600070205080204" pitchFamily="34" charset="-128"/>
                  <a:ea typeface="MS PGothic" panose="020B0600070205080204" pitchFamily="34" charset="-128"/>
                </a:rPr>
                <a:t>服用方法</a:t>
              </a:r>
              <a:r>
                <a:rPr lang="en-US" altLang="ja-JP" sz="800" b="0" dirty="0">
                  <a:solidFill>
                    <a:schemeClr val="bg1"/>
                  </a:solidFill>
                  <a:latin typeface="MS PGothic" panose="020B0600070205080204" pitchFamily="34" charset="-128"/>
                  <a:ea typeface="MS PGothic" panose="020B0600070205080204" pitchFamily="34" charset="-128"/>
                </a:rPr>
                <a:t>】</a:t>
              </a:r>
            </a:p>
            <a:p>
              <a:r>
                <a:rPr lang="ja-JP" altLang="en-US" sz="800" b="0">
                  <a:solidFill>
                    <a:schemeClr val="bg1"/>
                  </a:solidFill>
                  <a:latin typeface="MS PGothic" panose="020B0600070205080204" pitchFamily="34" charset="-128"/>
                  <a:ea typeface="MS PGothic" panose="020B0600070205080204" pitchFamily="34" charset="-128"/>
                </a:rPr>
                <a:t>　　　</a:t>
              </a:r>
              <a:r>
                <a:rPr lang="en-US" altLang="ja-JP" sz="800" b="0" dirty="0">
                  <a:solidFill>
                    <a:schemeClr val="bg1"/>
                  </a:solidFill>
                  <a:latin typeface="MS PGothic" panose="020B0600070205080204" pitchFamily="34" charset="-128"/>
                  <a:ea typeface="MS PGothic" panose="020B0600070205080204" pitchFamily="34" charset="-128"/>
                </a:rPr>
                <a:t>TJ-41</a:t>
              </a:r>
              <a:r>
                <a:rPr lang="ja-JP" altLang="en-US" sz="800" b="0">
                  <a:solidFill>
                    <a:schemeClr val="bg1"/>
                  </a:solidFill>
                  <a:latin typeface="MS PGothic" panose="020B0600070205080204" pitchFamily="34" charset="-128"/>
                  <a:ea typeface="MS PGothic" panose="020B0600070205080204" pitchFamily="34" charset="-128"/>
                </a:rPr>
                <a:t>補中益気湯を</a:t>
              </a:r>
              <a:r>
                <a:rPr lang="en-US" altLang="ja-JP" sz="800" b="0" dirty="0">
                  <a:solidFill>
                    <a:schemeClr val="bg1"/>
                  </a:solidFill>
                  <a:latin typeface="MS PGothic" panose="020B0600070205080204" pitchFamily="34" charset="-128"/>
                  <a:ea typeface="MS PGothic" panose="020B0600070205080204" pitchFamily="34" charset="-128"/>
                </a:rPr>
                <a:t>1</a:t>
              </a:r>
              <a:r>
                <a:rPr lang="ja-JP" altLang="en-US" sz="800" b="0">
                  <a:solidFill>
                    <a:schemeClr val="bg1"/>
                  </a:solidFill>
                  <a:latin typeface="MS PGothic" panose="020B0600070205080204" pitchFamily="34" charset="-128"/>
                  <a:ea typeface="MS PGothic" panose="020B0600070205080204" pitchFamily="34" charset="-128"/>
                </a:rPr>
                <a:t>日</a:t>
              </a:r>
              <a:r>
                <a:rPr lang="en-US" altLang="ja-JP" sz="800" b="0" dirty="0">
                  <a:solidFill>
                    <a:schemeClr val="bg1"/>
                  </a:solidFill>
                  <a:latin typeface="MS PGothic" panose="020B0600070205080204" pitchFamily="34" charset="-128"/>
                  <a:ea typeface="MS PGothic" panose="020B0600070205080204" pitchFamily="34" charset="-128"/>
                </a:rPr>
                <a:t>2</a:t>
              </a:r>
              <a:r>
                <a:rPr lang="ja-JP" altLang="en-US" sz="800" b="0">
                  <a:solidFill>
                    <a:schemeClr val="bg1"/>
                  </a:solidFill>
                  <a:latin typeface="MS PGothic" panose="020B0600070205080204" pitchFamily="34" charset="-128"/>
                  <a:ea typeface="MS PGothic" panose="020B0600070205080204" pitchFamily="34" charset="-128"/>
                </a:rPr>
                <a:t>回（朝・晩）服用して頂きます。</a:t>
              </a:r>
            </a:p>
            <a:p>
              <a:endParaRPr lang="ja-JP" altLang="en-US" sz="800" b="0">
                <a:solidFill>
                  <a:schemeClr val="bg1"/>
                </a:solidFill>
                <a:latin typeface="MS PGothic" panose="020B0600070205080204" pitchFamily="34" charset="-128"/>
                <a:ea typeface="MS PGothic" panose="020B0600070205080204" pitchFamily="34" charset="-128"/>
              </a:endParaRPr>
            </a:p>
            <a:p>
              <a:pPr>
                <a:lnSpc>
                  <a:spcPct val="105000"/>
                </a:lnSpc>
              </a:pPr>
              <a:r>
                <a:rPr lang="ja-JP" altLang="en-US" sz="800" b="0">
                  <a:solidFill>
                    <a:schemeClr val="bg1"/>
                  </a:solidFill>
                  <a:latin typeface="MS PGothic" panose="020B0600070205080204" pitchFamily="34" charset="-128"/>
                  <a:ea typeface="MS PGothic" panose="020B0600070205080204" pitchFamily="34" charset="-128"/>
                </a:rPr>
                <a:t> 　　　</a:t>
              </a:r>
              <a:r>
                <a:rPr lang="en-US" altLang="ja-JP" sz="800" b="0" dirty="0">
                  <a:solidFill>
                    <a:schemeClr val="bg1"/>
                  </a:solidFill>
                  <a:latin typeface="MS PGothic" panose="020B0600070205080204" pitchFamily="34" charset="-128"/>
                  <a:ea typeface="MS PGothic" panose="020B0600070205080204" pitchFamily="34" charset="-128"/>
                </a:rPr>
                <a:t>※ </a:t>
              </a:r>
              <a:r>
                <a:rPr lang="ja-JP" altLang="en-US" sz="800" b="0">
                  <a:solidFill>
                    <a:schemeClr val="bg1"/>
                  </a:solidFill>
                  <a:latin typeface="MS PGothic" panose="020B0600070205080204" pitchFamily="34" charset="-128"/>
                  <a:ea typeface="MS PGothic" panose="020B0600070205080204" pitchFamily="34" charset="-128"/>
                </a:rPr>
                <a:t>尚、予防投与につき医療保険が使えませんので、</a:t>
              </a:r>
            </a:p>
            <a:p>
              <a:pPr>
                <a:lnSpc>
                  <a:spcPct val="105000"/>
                </a:lnSpc>
              </a:pPr>
              <a:r>
                <a:rPr lang="ja-JP" altLang="en-US" sz="800" b="0">
                  <a:solidFill>
                    <a:schemeClr val="bg1"/>
                  </a:solidFill>
                  <a:latin typeface="MS PGothic" panose="020B0600070205080204" pitchFamily="34" charset="-128"/>
                  <a:ea typeface="MS PGothic" panose="020B0600070205080204" pitchFamily="34" charset="-128"/>
                </a:rPr>
                <a:t>　　　　　薬剤費の</a:t>
              </a:r>
              <a:r>
                <a:rPr lang="en-US" altLang="ja-JP" sz="800" b="0" dirty="0">
                  <a:solidFill>
                    <a:schemeClr val="bg1"/>
                  </a:solidFill>
                  <a:latin typeface="MS PGothic" panose="020B0600070205080204" pitchFamily="34" charset="-128"/>
                  <a:ea typeface="MS PGothic" panose="020B0600070205080204" pitchFamily="34" charset="-128"/>
                </a:rPr>
                <a:t>7</a:t>
              </a:r>
              <a:r>
                <a:rPr lang="ja-JP" altLang="en-US" sz="800" b="0">
                  <a:solidFill>
                    <a:schemeClr val="bg1"/>
                  </a:solidFill>
                  <a:latin typeface="MS PGothic" panose="020B0600070205080204" pitchFamily="34" charset="-128"/>
                  <a:ea typeface="MS PGothic" panose="020B0600070205080204" pitchFamily="34" charset="-128"/>
                </a:rPr>
                <a:t>割を病院が負担し、残り</a:t>
              </a:r>
              <a:r>
                <a:rPr lang="en-US" altLang="ja-JP" sz="800" b="0" dirty="0">
                  <a:solidFill>
                    <a:schemeClr val="bg1"/>
                  </a:solidFill>
                  <a:latin typeface="MS PGothic" panose="020B0600070205080204" pitchFamily="34" charset="-128"/>
                  <a:ea typeface="MS PGothic" panose="020B0600070205080204" pitchFamily="34" charset="-128"/>
                </a:rPr>
                <a:t>3</a:t>
              </a:r>
              <a:r>
                <a:rPr lang="ja-JP" altLang="en-US" sz="800" b="0">
                  <a:solidFill>
                    <a:schemeClr val="bg1"/>
                  </a:solidFill>
                  <a:latin typeface="MS PGothic" panose="020B0600070205080204" pitchFamily="34" charset="-128"/>
                  <a:ea typeface="MS PGothic" panose="020B0600070205080204" pitchFamily="34" charset="-128"/>
                </a:rPr>
                <a:t>割の</a:t>
              </a:r>
              <a:r>
                <a:rPr lang="en-US" altLang="ja-JP" sz="800" b="0" dirty="0">
                  <a:solidFill>
                    <a:schemeClr val="bg1"/>
                  </a:solidFill>
                  <a:latin typeface="MS PGothic" panose="020B0600070205080204" pitchFamily="34" charset="-128"/>
                  <a:ea typeface="MS PGothic" panose="020B0600070205080204" pitchFamily="34" charset="-128"/>
                </a:rPr>
                <a:t>1,200</a:t>
              </a:r>
              <a:r>
                <a:rPr lang="ja-JP" altLang="en-US" sz="800" b="0">
                  <a:solidFill>
                    <a:schemeClr val="bg1"/>
                  </a:solidFill>
                  <a:latin typeface="MS PGothic" panose="020B0600070205080204" pitchFamily="34" charset="-128"/>
                  <a:ea typeface="MS PGothic" panose="020B0600070205080204" pitchFamily="34" charset="-128"/>
                </a:rPr>
                <a:t>円を</a:t>
              </a:r>
            </a:p>
            <a:p>
              <a:pPr>
                <a:lnSpc>
                  <a:spcPct val="105000"/>
                </a:lnSpc>
              </a:pPr>
              <a:r>
                <a:rPr lang="ja-JP" altLang="en-US" sz="800" b="0">
                  <a:solidFill>
                    <a:schemeClr val="bg1"/>
                  </a:solidFill>
                  <a:latin typeface="MS PGothic" panose="020B0600070205080204" pitchFamily="34" charset="-128"/>
                  <a:ea typeface="MS PGothic" panose="020B0600070205080204" pitchFamily="34" charset="-128"/>
                </a:rPr>
                <a:t>　　　　　自己負担して頂きます。</a:t>
              </a:r>
            </a:p>
            <a:p>
              <a:r>
                <a:rPr lang="ja-JP" altLang="en-US" sz="800" b="0">
                  <a:solidFill>
                    <a:schemeClr val="bg1"/>
                  </a:solidFill>
                  <a:latin typeface="MS PGothic" panose="020B0600070205080204" pitchFamily="34" charset="-128"/>
                  <a:ea typeface="MS PGothic" panose="020B0600070205080204" pitchFamily="34" charset="-128"/>
                </a:rPr>
                <a:t>　</a:t>
              </a:r>
            </a:p>
            <a:p>
              <a:r>
                <a:rPr lang="en-US" altLang="ja-JP" sz="800" b="0" dirty="0">
                  <a:solidFill>
                    <a:schemeClr val="bg1"/>
                  </a:solidFill>
                  <a:latin typeface="MS PGothic" panose="020B0600070205080204" pitchFamily="34" charset="-128"/>
                  <a:ea typeface="MS PGothic" panose="020B0600070205080204" pitchFamily="34" charset="-128"/>
                </a:rPr>
                <a:t>【</a:t>
              </a:r>
              <a:r>
                <a:rPr lang="ja-JP" altLang="en-US" sz="800" b="0">
                  <a:solidFill>
                    <a:schemeClr val="bg1"/>
                  </a:solidFill>
                  <a:latin typeface="MS PGothic" panose="020B0600070205080204" pitchFamily="34" charset="-128"/>
                  <a:ea typeface="MS PGothic" panose="020B0600070205080204" pitchFamily="34" charset="-128"/>
                </a:rPr>
                <a:t>お問い合わせ先</a:t>
              </a:r>
              <a:r>
                <a:rPr lang="en-US" altLang="ja-JP" sz="800" b="0" dirty="0">
                  <a:solidFill>
                    <a:schemeClr val="bg1"/>
                  </a:solidFill>
                  <a:latin typeface="MS PGothic" panose="020B0600070205080204" pitchFamily="34" charset="-128"/>
                  <a:ea typeface="MS PGothic" panose="020B0600070205080204" pitchFamily="34" charset="-128"/>
                </a:rPr>
                <a:t>】</a:t>
              </a:r>
            </a:p>
            <a:p>
              <a:r>
                <a:rPr lang="ja-JP" altLang="en-US" sz="800" b="0">
                  <a:solidFill>
                    <a:schemeClr val="bg1"/>
                  </a:solidFill>
                  <a:latin typeface="MS PGothic" panose="020B0600070205080204" pitchFamily="34" charset="-128"/>
                  <a:ea typeface="MS PGothic" panose="020B0600070205080204" pitchFamily="34" charset="-128"/>
                </a:rPr>
                <a:t>　　　愛誠病院　医事課　鹿野まで　</a:t>
              </a:r>
            </a:p>
            <a:p>
              <a:endParaRPr lang="ja-JP" altLang="en-US" sz="800" b="0">
                <a:solidFill>
                  <a:schemeClr val="bg1"/>
                </a:solidFill>
                <a:latin typeface="MS PGothic" panose="020B0600070205080204" pitchFamily="34" charset="-128"/>
                <a:ea typeface="MS PGothic" panose="020B0600070205080204" pitchFamily="34" charset="-128"/>
              </a:endParaRPr>
            </a:p>
            <a:p>
              <a:r>
                <a:rPr lang="en-US" altLang="ja-JP" sz="800" b="0" dirty="0">
                  <a:solidFill>
                    <a:schemeClr val="bg1"/>
                  </a:solidFill>
                  <a:latin typeface="MS PGothic" panose="020B0600070205080204" pitchFamily="34" charset="-128"/>
                  <a:ea typeface="MS PGothic" panose="020B0600070205080204" pitchFamily="34" charset="-128"/>
                </a:rPr>
                <a:t>     </a:t>
              </a:r>
              <a:r>
                <a:rPr lang="ja-JP" altLang="en-US" sz="600" b="0">
                  <a:solidFill>
                    <a:schemeClr val="bg1"/>
                  </a:solidFill>
                  <a:latin typeface="MS PGothic" panose="020B0600070205080204" pitchFamily="34" charset="-128"/>
                  <a:ea typeface="MS PGothic" panose="020B0600070205080204" pitchFamily="34" charset="-128"/>
                </a:rPr>
                <a:t>もし、インフルエンザに罹患した場合には麻黄湯や柴胡桂枝湯などによる</a:t>
              </a:r>
            </a:p>
            <a:p>
              <a:r>
                <a:rPr lang="ja-JP" altLang="en-US" sz="600" b="0">
                  <a:solidFill>
                    <a:schemeClr val="bg1"/>
                  </a:solidFill>
                  <a:latin typeface="MS PGothic" panose="020B0600070205080204" pitchFamily="34" charset="-128"/>
                  <a:ea typeface="MS PGothic" panose="020B0600070205080204" pitchFamily="34" charset="-128"/>
                </a:rPr>
                <a:t>　　　漢方治療を行います。</a:t>
              </a:r>
            </a:p>
            <a:p>
              <a:r>
                <a:rPr lang="ja-JP" altLang="en-US" sz="600" b="0">
                  <a:solidFill>
                    <a:schemeClr val="bg1"/>
                  </a:solidFill>
                  <a:latin typeface="MS PGothic" panose="020B0600070205080204" pitchFamily="34" charset="-128"/>
                  <a:ea typeface="MS PGothic" panose="020B0600070205080204" pitchFamily="34" charset="-128"/>
                </a:rPr>
                <a:t>　　　また、他の西洋医学的治療（タミフル、リレンザなど）の使用に制限は</a:t>
              </a:r>
            </a:p>
            <a:p>
              <a:r>
                <a:rPr lang="ja-JP" altLang="en-US" sz="600" b="0">
                  <a:solidFill>
                    <a:schemeClr val="bg1"/>
                  </a:solidFill>
                  <a:latin typeface="MS PGothic" panose="020B0600070205080204" pitchFamily="34" charset="-128"/>
                  <a:ea typeface="MS PGothic" panose="020B0600070205080204" pitchFamily="34" charset="-128"/>
                </a:rPr>
                <a:t>　　　ありません。</a:t>
              </a:r>
            </a:p>
            <a:p>
              <a:endParaRPr lang="ja-JP" altLang="en-US" sz="600" b="0">
                <a:solidFill>
                  <a:schemeClr val="bg1"/>
                </a:solidFill>
                <a:latin typeface="MS PGothic" panose="020B0600070205080204" pitchFamily="34" charset="-128"/>
                <a:ea typeface="MS PGothic" panose="020B0600070205080204" pitchFamily="34" charset="-128"/>
              </a:endParaRPr>
            </a:p>
            <a:p>
              <a:r>
                <a:rPr lang="ja-JP" altLang="en-US" sz="800" b="0">
                  <a:solidFill>
                    <a:schemeClr val="bg1"/>
                  </a:solidFill>
                  <a:latin typeface="MS PGothic" panose="020B0600070205080204" pitchFamily="34" charset="-128"/>
                  <a:ea typeface="MS PGothic" panose="020B0600070205080204" pitchFamily="34" charset="-128"/>
                </a:rPr>
                <a:t>愛誠病院　院長　　　　</a:t>
              </a:r>
              <a:r>
                <a:rPr lang="en-US" altLang="ja-JP" sz="800" b="0" dirty="0">
                  <a:solidFill>
                    <a:schemeClr val="bg1"/>
                  </a:solidFill>
                  <a:latin typeface="MS PGothic" panose="020B0600070205080204" pitchFamily="34" charset="-128"/>
                  <a:ea typeface="MS PGothic" panose="020B0600070205080204" pitchFamily="34" charset="-128"/>
                </a:rPr>
                <a:t>  </a:t>
              </a:r>
              <a:r>
                <a:rPr lang="ja-JP" altLang="en-US" sz="800" b="0">
                  <a:solidFill>
                    <a:schemeClr val="bg1"/>
                  </a:solidFill>
                  <a:latin typeface="MS PGothic" panose="020B0600070205080204" pitchFamily="34" charset="-128"/>
                  <a:ea typeface="MS PGothic" panose="020B0600070205080204" pitchFamily="34" charset="-128"/>
                </a:rPr>
                <a:t>武田　義次</a:t>
              </a:r>
            </a:p>
            <a:p>
              <a:r>
                <a:rPr lang="ja-JP" altLang="en-US" sz="800" b="0">
                  <a:solidFill>
                    <a:schemeClr val="bg1"/>
                  </a:solidFill>
                  <a:latin typeface="MS PGothic" panose="020B0600070205080204" pitchFamily="34" charset="-128"/>
                  <a:ea typeface="MS PGothic" panose="020B0600070205080204" pitchFamily="34" charset="-128"/>
                </a:rPr>
                <a:t>愛誠病院　漢方外来　　新見　正則　　　　　　　　　　　　　　　　　　　　　　　</a:t>
              </a:r>
            </a:p>
          </p:txBody>
        </p:sp>
      </p:grpSp>
    </p:spTree>
    <p:extLst>
      <p:ext uri="{BB962C8B-B14F-4D97-AF65-F5344CB8AC3E}">
        <p14:creationId xmlns:p14="http://schemas.microsoft.com/office/powerpoint/2010/main" val="133696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3"/>
          <p:cNvSpPr>
            <a:spLocks noChangeArrowheads="1"/>
          </p:cNvSpPr>
          <p:nvPr/>
        </p:nvSpPr>
        <p:spPr bwMode="auto">
          <a:xfrm>
            <a:off x="179512" y="205717"/>
            <a:ext cx="8784976" cy="4547399"/>
          </a:xfrm>
          <a:prstGeom prst="rect">
            <a:avLst/>
          </a:prstGeom>
          <a:solidFill>
            <a:srgbClr val="D9D9D9"/>
          </a:solidFill>
          <a:ln w="9525">
            <a:noFill/>
            <a:miter lim="800000"/>
            <a:headEnd/>
            <a:tailEnd/>
          </a:ln>
        </p:spPr>
        <p:txBody>
          <a:bodyPr wrap="square">
            <a:spAutoFit/>
          </a:bodyPr>
          <a:lstStyle/>
          <a:p>
            <a:endParaRPr lang="en-US" altLang="ja-JP" sz="2400" b="0" dirty="0">
              <a:solidFill>
                <a:srgbClr val="000000"/>
              </a:solidFill>
              <a:latin typeface="MS PGothic" panose="020B0600070205080204" pitchFamily="34" charset="-128"/>
              <a:ea typeface="MS PGothic" panose="020B0600070205080204" pitchFamily="34" charset="-128"/>
            </a:endParaRPr>
          </a:p>
          <a:p>
            <a:r>
              <a:rPr lang="en-US" altLang="ja-JP" sz="2400" b="0" dirty="0">
                <a:solidFill>
                  <a:srgbClr val="000000"/>
                </a:solidFill>
                <a:latin typeface="MS PGothic" panose="020B0600070205080204" pitchFamily="34" charset="-128"/>
                <a:ea typeface="MS PGothic" panose="020B0600070205080204" pitchFamily="34" charset="-128"/>
              </a:rPr>
              <a:t>					2009 H1N1 	Influenza</a:t>
            </a:r>
          </a:p>
          <a:p>
            <a:r>
              <a:rPr lang="en-US" altLang="ja-JP" sz="2400" b="0" dirty="0">
                <a:solidFill>
                  <a:srgbClr val="000000"/>
                </a:solidFill>
                <a:latin typeface="MS PGothic" panose="020B0600070205080204" pitchFamily="34" charset="-128"/>
                <a:ea typeface="MS PGothic" panose="020B0600070205080204" pitchFamily="34" charset="-128"/>
              </a:rPr>
              <a:t>	</a:t>
            </a:r>
            <a:r>
              <a:rPr lang="ja-JP" altLang="en-US" sz="2400" b="0" dirty="0">
                <a:solidFill>
                  <a:srgbClr val="000000"/>
                </a:solidFill>
                <a:latin typeface="MS PGothic" panose="020B0600070205080204" pitchFamily="34" charset="-128"/>
                <a:ea typeface="MS PGothic" panose="020B0600070205080204" pitchFamily="34" charset="-128"/>
              </a:rPr>
              <a:t>補中益気湯</a:t>
            </a:r>
            <a:r>
              <a:rPr lang="en-US" altLang="ja-JP" sz="2400" b="0" dirty="0">
                <a:solidFill>
                  <a:srgbClr val="000000"/>
                </a:solidFill>
                <a:latin typeface="MS PGothic" panose="020B0600070205080204" pitchFamily="34" charset="-128"/>
                <a:ea typeface="MS PGothic" panose="020B0600070205080204" pitchFamily="34" charset="-128"/>
              </a:rPr>
              <a:t> </a:t>
            </a:r>
            <a:r>
              <a:rPr lang="ja-JP" altLang="en-US" sz="2400" b="0" dirty="0">
                <a:solidFill>
                  <a:srgbClr val="000000"/>
                </a:solidFill>
                <a:latin typeface="MS PGothic" panose="020B0600070205080204" pitchFamily="34" charset="-128"/>
                <a:ea typeface="MS PGothic" panose="020B0600070205080204" pitchFamily="34" charset="-128"/>
              </a:rPr>
              <a:t>　内服群</a:t>
            </a:r>
            <a:r>
              <a:rPr lang="en-US" altLang="ja-JP" sz="2400" b="0" dirty="0">
                <a:solidFill>
                  <a:srgbClr val="000000"/>
                </a:solidFill>
                <a:latin typeface="MS PGothic" panose="020B0600070205080204" pitchFamily="34" charset="-128"/>
                <a:ea typeface="MS PGothic" panose="020B0600070205080204" pitchFamily="34" charset="-128"/>
              </a:rPr>
              <a:t>		          </a:t>
            </a:r>
            <a:r>
              <a:rPr lang="en-US" altLang="ja-JP" sz="3600" b="0" dirty="0">
                <a:solidFill>
                  <a:srgbClr val="000000"/>
                </a:solidFill>
                <a:latin typeface="MS PGothic" panose="020B0600070205080204" pitchFamily="34" charset="-128"/>
                <a:ea typeface="MS PGothic" panose="020B0600070205080204" pitchFamily="34" charset="-128"/>
              </a:rPr>
              <a:t>1/179</a:t>
            </a:r>
            <a:endParaRPr lang="en-US" altLang="ja-JP" sz="2400" b="0" dirty="0">
              <a:solidFill>
                <a:srgbClr val="000000"/>
              </a:solidFill>
              <a:latin typeface="MS PGothic" panose="020B0600070205080204" pitchFamily="34" charset="-128"/>
              <a:ea typeface="MS PGothic" panose="020B0600070205080204" pitchFamily="34" charset="-128"/>
            </a:endParaRPr>
          </a:p>
          <a:p>
            <a:r>
              <a:rPr lang="en-US" altLang="ja-JP" sz="2400" b="0" dirty="0">
                <a:solidFill>
                  <a:srgbClr val="000000"/>
                </a:solidFill>
                <a:latin typeface="MS PGothic" panose="020B0600070205080204" pitchFamily="34" charset="-128"/>
                <a:ea typeface="MS PGothic" panose="020B0600070205080204" pitchFamily="34" charset="-128"/>
              </a:rPr>
              <a:t>	</a:t>
            </a:r>
            <a:r>
              <a:rPr lang="ja-JP" altLang="en-US" sz="2400" b="0" dirty="0">
                <a:solidFill>
                  <a:srgbClr val="000000"/>
                </a:solidFill>
                <a:latin typeface="MS PGothic" panose="020B0600070205080204" pitchFamily="34" charset="-128"/>
                <a:ea typeface="MS PGothic" panose="020B0600070205080204" pitchFamily="34" charset="-128"/>
              </a:rPr>
              <a:t>補中益気</a:t>
            </a:r>
            <a:r>
              <a:rPr lang="ja-JP" altLang="en-US" sz="2400" b="0">
                <a:solidFill>
                  <a:srgbClr val="000000"/>
                </a:solidFill>
                <a:latin typeface="MS PGothic" panose="020B0600070205080204" pitchFamily="34" charset="-128"/>
                <a:ea typeface="MS PGothic" panose="020B0600070205080204" pitchFamily="34" charset="-128"/>
              </a:rPr>
              <a:t>湯</a:t>
            </a:r>
            <a:r>
              <a:rPr lang="en-US" altLang="ja-JP" sz="2400" b="0" dirty="0">
                <a:solidFill>
                  <a:srgbClr val="000000"/>
                </a:solidFill>
                <a:latin typeface="MS PGothic" panose="020B0600070205080204" pitchFamily="34" charset="-128"/>
                <a:ea typeface="MS PGothic" panose="020B0600070205080204" pitchFamily="34" charset="-128"/>
              </a:rPr>
              <a:t>  </a:t>
            </a:r>
            <a:r>
              <a:rPr lang="ja-JP" altLang="en-US" sz="2400" b="0">
                <a:solidFill>
                  <a:srgbClr val="000000"/>
                </a:solidFill>
                <a:latin typeface="MS PGothic" panose="020B0600070205080204" pitchFamily="34" charset="-128"/>
                <a:ea typeface="MS PGothic" panose="020B0600070205080204" pitchFamily="34" charset="-128"/>
              </a:rPr>
              <a:t>非内服群</a:t>
            </a:r>
            <a:r>
              <a:rPr lang="en-US" altLang="ja-JP" sz="2400" b="0" dirty="0">
                <a:solidFill>
                  <a:srgbClr val="000000"/>
                </a:solidFill>
                <a:latin typeface="MS PGothic" panose="020B0600070205080204" pitchFamily="34" charset="-128"/>
                <a:ea typeface="MS PGothic" panose="020B0600070205080204" pitchFamily="34" charset="-128"/>
              </a:rPr>
              <a:t>		</a:t>
            </a:r>
            <a:r>
              <a:rPr lang="en-US" altLang="ja-JP" sz="3600" b="0" dirty="0">
                <a:solidFill>
                  <a:srgbClr val="FF0000"/>
                </a:solidFill>
                <a:latin typeface="MS PGothic" panose="020B0600070205080204" pitchFamily="34" charset="-128"/>
                <a:ea typeface="MS PGothic" panose="020B0600070205080204" pitchFamily="34" charset="-128"/>
              </a:rPr>
              <a:t>7</a:t>
            </a:r>
            <a:r>
              <a:rPr lang="en-US" altLang="ja-JP" sz="3600" b="0" dirty="0">
                <a:solidFill>
                  <a:srgbClr val="000000"/>
                </a:solidFill>
                <a:latin typeface="MS PGothic" panose="020B0600070205080204" pitchFamily="34" charset="-128"/>
                <a:ea typeface="MS PGothic" panose="020B0600070205080204" pitchFamily="34" charset="-128"/>
              </a:rPr>
              <a:t>/179</a:t>
            </a:r>
            <a:endParaRPr lang="en-US" altLang="ja-JP" sz="2400" b="0" dirty="0">
              <a:solidFill>
                <a:srgbClr val="000000"/>
              </a:solidFill>
              <a:latin typeface="MS PGothic" panose="020B0600070205080204" pitchFamily="34" charset="-128"/>
              <a:ea typeface="MS PGothic" panose="020B0600070205080204" pitchFamily="34" charset="-128"/>
            </a:endParaRPr>
          </a:p>
          <a:p>
            <a:endParaRPr lang="en-US" altLang="ja-JP" sz="2400" b="0" dirty="0">
              <a:solidFill>
                <a:srgbClr val="000000"/>
              </a:solidFill>
              <a:latin typeface="MS PGothic" panose="020B0600070205080204" pitchFamily="34" charset="-128"/>
              <a:ea typeface="MS PGothic" panose="020B0600070205080204" pitchFamily="34" charset="-128"/>
            </a:endParaRPr>
          </a:p>
          <a:p>
            <a:pPr algn="ctr"/>
            <a:endParaRPr lang="en-US" altLang="ja-JP" sz="2400" b="0" dirty="0">
              <a:solidFill>
                <a:srgbClr val="000000"/>
              </a:solidFill>
              <a:latin typeface="MS PGothic" panose="020B0600070205080204" pitchFamily="34" charset="-128"/>
              <a:ea typeface="MS PGothic" panose="020B0600070205080204" pitchFamily="34" charset="-128"/>
            </a:endParaRPr>
          </a:p>
          <a:p>
            <a:pPr algn="ctr"/>
            <a:r>
              <a:rPr lang="en-US" altLang="ja-JP" sz="1200" b="0" dirty="0">
                <a:solidFill>
                  <a:srgbClr val="000000"/>
                </a:solidFill>
                <a:latin typeface="MS PGothic" panose="020B0600070205080204" pitchFamily="34" charset="-128"/>
                <a:ea typeface="MS PGothic" panose="020B0600070205080204" pitchFamily="34" charset="-128"/>
              </a:rPr>
              <a:t>P &lt; 0.05 by Mann-Whitney U</a:t>
            </a:r>
          </a:p>
          <a:p>
            <a:endParaRPr lang="en-US" altLang="ja-JP" sz="2400" b="0" dirty="0">
              <a:solidFill>
                <a:srgbClr val="000000"/>
              </a:solidFill>
              <a:latin typeface="MS PGothic" panose="020B0600070205080204" pitchFamily="34" charset="-128"/>
              <a:ea typeface="MS PGothic" panose="020B0600070205080204" pitchFamily="34" charset="-128"/>
            </a:endParaRPr>
          </a:p>
          <a:p>
            <a:endParaRPr lang="en-US" altLang="ja-JP" sz="2400" b="0" dirty="0">
              <a:solidFill>
                <a:srgbClr val="000000"/>
              </a:solidFill>
              <a:latin typeface="MS PGothic" panose="020B0600070205080204" pitchFamily="34" charset="-128"/>
              <a:ea typeface="MS PGothic" panose="020B0600070205080204" pitchFamily="34" charset="-128"/>
            </a:endParaRPr>
          </a:p>
          <a:p>
            <a:pPr algn="ctr"/>
            <a:r>
              <a:rPr lang="en-US" altLang="ja-JP" sz="2400" b="0" dirty="0">
                <a:solidFill>
                  <a:srgbClr val="000000"/>
                </a:solidFill>
                <a:latin typeface="MS PGothic" panose="020B0600070205080204" pitchFamily="34" charset="-128"/>
                <a:ea typeface="MS PGothic" panose="020B0600070205080204" pitchFamily="34" charset="-128"/>
              </a:rPr>
              <a:t>British Medical Journal </a:t>
            </a:r>
          </a:p>
          <a:p>
            <a:pPr algn="ctr"/>
            <a:r>
              <a:rPr lang="en-US" altLang="ja-JP" sz="1350" b="0" dirty="0">
                <a:solidFill>
                  <a:srgbClr val="000000"/>
                </a:solidFill>
                <a:latin typeface="MS PGothic" panose="020B0600070205080204" pitchFamily="34" charset="-128"/>
                <a:ea typeface="MS PGothic" panose="020B0600070205080204" pitchFamily="34" charset="-128"/>
              </a:rPr>
              <a:t>online publication Dec 2009</a:t>
            </a:r>
          </a:p>
          <a:p>
            <a:pPr algn="ctr"/>
            <a:endParaRPr lang="en-US" altLang="ja-JP" sz="2400" b="0" dirty="0">
              <a:solidFill>
                <a:srgbClr val="000000"/>
              </a:solidFill>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3114453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523FD4-CAD7-6842-9BD0-7240591AD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175" y="495300"/>
            <a:ext cx="6343650" cy="4152900"/>
          </a:xfrm>
          <a:prstGeom prst="rect">
            <a:avLst/>
          </a:prstGeom>
        </p:spPr>
      </p:pic>
      <p:sp>
        <p:nvSpPr>
          <p:cNvPr id="2" name="円/楕円 1">
            <a:extLst>
              <a:ext uri="{FF2B5EF4-FFF2-40B4-BE49-F238E27FC236}">
                <a16:creationId xmlns:a16="http://schemas.microsoft.com/office/drawing/2014/main" id="{07775310-1DEC-C24E-BED7-F2C06F34580F}"/>
              </a:ext>
            </a:extLst>
          </p:cNvPr>
          <p:cNvSpPr/>
          <p:nvPr/>
        </p:nvSpPr>
        <p:spPr bwMode="auto">
          <a:xfrm>
            <a:off x="3167844" y="2571750"/>
            <a:ext cx="2862318" cy="648072"/>
          </a:xfrm>
          <a:prstGeom prst="ellipse">
            <a:avLst/>
          </a:prstGeom>
          <a:noFill/>
          <a:ln w="571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MS PGothic" panose="020B0600070205080204" pitchFamily="34" charset="-128"/>
              <a:ea typeface="MS PGothic" panose="020B0600070205080204" pitchFamily="34" charset="-128"/>
            </a:endParaRPr>
          </a:p>
        </p:txBody>
      </p:sp>
      <p:sp>
        <p:nvSpPr>
          <p:cNvPr id="4" name="テキスト ボックス 3">
            <a:extLst>
              <a:ext uri="{FF2B5EF4-FFF2-40B4-BE49-F238E27FC236}">
                <a16:creationId xmlns:a16="http://schemas.microsoft.com/office/drawing/2014/main" id="{F7598F6D-4BA1-6849-82F8-8253EFC10130}"/>
              </a:ext>
            </a:extLst>
          </p:cNvPr>
          <p:cNvSpPr txBox="1"/>
          <p:nvPr/>
        </p:nvSpPr>
        <p:spPr>
          <a:xfrm>
            <a:off x="6444208" y="4659982"/>
            <a:ext cx="2736304" cy="461665"/>
          </a:xfrm>
          <a:prstGeom prst="rect">
            <a:avLst/>
          </a:prstGeom>
          <a:noFill/>
        </p:spPr>
        <p:txBody>
          <a:bodyPr wrap="square" rtlCol="0">
            <a:spAutoFit/>
          </a:bodyPr>
          <a:lstStyle/>
          <a:p>
            <a:r>
              <a:rPr lang="en-US" altLang="ja-JP" sz="1200" dirty="0">
                <a:latin typeface="Arial" panose="020B0604020202020204" pitchFamily="34" charset="0"/>
                <a:ea typeface="MS PGothic" panose="020B0600070205080204" pitchFamily="34" charset="-128"/>
                <a:cs typeface="Arial" panose="020B0604020202020204" pitchFamily="34" charset="0"/>
              </a:rPr>
              <a:t>DBRCT : Double blinded RCT</a:t>
            </a:r>
            <a:endParaRPr kumimoji="1" lang="en-US" altLang="ja-JP" sz="1200" dirty="0">
              <a:latin typeface="Arial" panose="020B0604020202020204" pitchFamily="34" charset="0"/>
              <a:ea typeface="MS PGothic" panose="020B0600070205080204" pitchFamily="34" charset="-128"/>
              <a:cs typeface="Arial" panose="020B0604020202020204" pitchFamily="34" charset="0"/>
            </a:endParaRPr>
          </a:p>
          <a:p>
            <a:r>
              <a:rPr kumimoji="1" lang="en-US" altLang="ja-JP" sz="1200" dirty="0">
                <a:latin typeface="Arial" panose="020B0604020202020204" pitchFamily="34" charset="0"/>
                <a:ea typeface="MS PGothic" panose="020B0600070205080204" pitchFamily="34" charset="-128"/>
                <a:cs typeface="Arial" panose="020B0604020202020204" pitchFamily="34" charset="0"/>
              </a:rPr>
              <a:t>RCT : Randomized controlled trial</a:t>
            </a:r>
          </a:p>
        </p:txBody>
      </p:sp>
    </p:spTree>
    <p:extLst>
      <p:ext uri="{BB962C8B-B14F-4D97-AF65-F5344CB8AC3E}">
        <p14:creationId xmlns:p14="http://schemas.microsoft.com/office/powerpoint/2010/main" val="418371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FBC3040-ECD3-E34D-861D-F477F09DB805}"/>
              </a:ext>
            </a:extLst>
          </p:cNvPr>
          <p:cNvGrpSpPr/>
          <p:nvPr/>
        </p:nvGrpSpPr>
        <p:grpSpPr>
          <a:xfrm>
            <a:off x="2073473" y="3933846"/>
            <a:ext cx="4997054" cy="744138"/>
            <a:chOff x="1857376" y="3933846"/>
            <a:chExt cx="4997054" cy="744138"/>
          </a:xfrm>
        </p:grpSpPr>
        <p:grpSp>
          <p:nvGrpSpPr>
            <p:cNvPr id="86017" name="Group 2050"/>
            <p:cNvGrpSpPr>
              <a:grpSpLocks/>
            </p:cNvGrpSpPr>
            <p:nvPr/>
          </p:nvGrpSpPr>
          <p:grpSpPr bwMode="auto">
            <a:xfrm>
              <a:off x="2053828" y="3933846"/>
              <a:ext cx="1537097" cy="611981"/>
              <a:chOff x="208" y="960"/>
              <a:chExt cx="1398" cy="514"/>
            </a:xfrm>
          </p:grpSpPr>
          <p:sp>
            <p:nvSpPr>
              <p:cNvPr id="86032" name="Arc 2051"/>
              <p:cNvSpPr>
                <a:spLocks/>
              </p:cNvSpPr>
              <p:nvPr/>
            </p:nvSpPr>
            <p:spPr bwMode="auto">
              <a:xfrm>
                <a:off x="639" y="971"/>
                <a:ext cx="422" cy="438"/>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550"/>
                    </a:moveTo>
                    <a:cubicBezTo>
                      <a:pt x="26" y="9640"/>
                      <a:pt x="9688" y="0"/>
                      <a:pt x="21598" y="0"/>
                    </a:cubicBezTo>
                  </a:path>
                  <a:path w="21599" h="21600" stroke="0" extrusionOk="0">
                    <a:moveTo>
                      <a:pt x="-1" y="21550"/>
                    </a:moveTo>
                    <a:cubicBezTo>
                      <a:pt x="26" y="9640"/>
                      <a:pt x="9688" y="0"/>
                      <a:pt x="21598" y="0"/>
                    </a:cubicBezTo>
                    <a:lnTo>
                      <a:pt x="21599" y="21600"/>
                    </a:lnTo>
                    <a:close/>
                  </a:path>
                </a:pathLst>
              </a:custGeom>
              <a:noFill/>
              <a:ln w="60325">
                <a:solidFill>
                  <a:srgbClr val="996633"/>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6033" name="Arc 2052"/>
              <p:cNvSpPr>
                <a:spLocks/>
              </p:cNvSpPr>
              <p:nvPr/>
            </p:nvSpPr>
            <p:spPr bwMode="auto">
              <a:xfrm>
                <a:off x="1046" y="971"/>
                <a:ext cx="560" cy="42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909" y="0"/>
                      <a:pt x="21571" y="9639"/>
                      <a:pt x="21599" y="21548"/>
                    </a:cubicBezTo>
                  </a:path>
                  <a:path w="21599" h="21600" stroke="0" extrusionOk="0">
                    <a:moveTo>
                      <a:pt x="-1" y="0"/>
                    </a:moveTo>
                    <a:cubicBezTo>
                      <a:pt x="11909" y="0"/>
                      <a:pt x="21571" y="9639"/>
                      <a:pt x="21599" y="21548"/>
                    </a:cubicBezTo>
                    <a:lnTo>
                      <a:pt x="0" y="21600"/>
                    </a:lnTo>
                    <a:close/>
                  </a:path>
                </a:pathLst>
              </a:custGeom>
              <a:noFill/>
              <a:ln w="60325">
                <a:solidFill>
                  <a:srgbClr val="996633"/>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6034" name="Arc 2053"/>
              <p:cNvSpPr>
                <a:spLocks/>
              </p:cNvSpPr>
              <p:nvPr/>
            </p:nvSpPr>
            <p:spPr bwMode="auto">
              <a:xfrm>
                <a:off x="208" y="1346"/>
                <a:ext cx="856" cy="12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60325">
                <a:solidFill>
                  <a:srgbClr val="996633"/>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6035" name="Arc 2054"/>
              <p:cNvSpPr>
                <a:spLocks/>
              </p:cNvSpPr>
              <p:nvPr/>
            </p:nvSpPr>
            <p:spPr bwMode="auto">
              <a:xfrm>
                <a:off x="1064" y="1346"/>
                <a:ext cx="542" cy="49"/>
              </a:xfrm>
              <a:custGeom>
                <a:avLst/>
                <a:gdLst>
                  <a:gd name="T0" fmla="*/ 0 w 21595"/>
                  <a:gd name="T1" fmla="*/ 0 h 21600"/>
                  <a:gd name="T2" fmla="*/ 0 w 21595"/>
                  <a:gd name="T3" fmla="*/ 0 h 21600"/>
                  <a:gd name="T4" fmla="*/ 0 w 21595"/>
                  <a:gd name="T5" fmla="*/ 0 h 21600"/>
                  <a:gd name="T6" fmla="*/ 0 60000 65536"/>
                  <a:gd name="T7" fmla="*/ 0 60000 65536"/>
                  <a:gd name="T8" fmla="*/ 0 60000 65536"/>
                  <a:gd name="T9" fmla="*/ 0 w 21595"/>
                  <a:gd name="T10" fmla="*/ 0 h 21600"/>
                  <a:gd name="T11" fmla="*/ 21595 w 21595"/>
                  <a:gd name="T12" fmla="*/ 21600 h 21600"/>
                </a:gdLst>
                <a:ahLst/>
                <a:cxnLst>
                  <a:cxn ang="T6">
                    <a:pos x="T0" y="T1"/>
                  </a:cxn>
                  <a:cxn ang="T7">
                    <a:pos x="T2" y="T3"/>
                  </a:cxn>
                  <a:cxn ang="T8">
                    <a:pos x="T4" y="T5"/>
                  </a:cxn>
                </a:cxnLst>
                <a:rect l="T9" t="T10" r="T11" b="T12"/>
                <a:pathLst>
                  <a:path w="21595" h="21600" fill="none" extrusionOk="0">
                    <a:moveTo>
                      <a:pt x="-1" y="0"/>
                    </a:moveTo>
                    <a:cubicBezTo>
                      <a:pt x="11755" y="0"/>
                      <a:pt x="21353" y="9401"/>
                      <a:pt x="21595" y="21154"/>
                    </a:cubicBezTo>
                  </a:path>
                  <a:path w="21595" h="21600" stroke="0" extrusionOk="0">
                    <a:moveTo>
                      <a:pt x="-1" y="0"/>
                    </a:moveTo>
                    <a:cubicBezTo>
                      <a:pt x="11755" y="0"/>
                      <a:pt x="21353" y="9401"/>
                      <a:pt x="21595" y="21154"/>
                    </a:cubicBezTo>
                    <a:lnTo>
                      <a:pt x="0" y="21600"/>
                    </a:lnTo>
                    <a:close/>
                  </a:path>
                </a:pathLst>
              </a:custGeom>
              <a:noFill/>
              <a:ln w="60325">
                <a:solidFill>
                  <a:srgbClr val="996633"/>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6036" name="Arc 2055"/>
              <p:cNvSpPr>
                <a:spLocks/>
              </p:cNvSpPr>
              <p:nvPr/>
            </p:nvSpPr>
            <p:spPr bwMode="auto">
              <a:xfrm>
                <a:off x="1267" y="971"/>
                <a:ext cx="126" cy="1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60325">
                <a:solidFill>
                  <a:srgbClr val="996633"/>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6037" name="Arc 2056"/>
              <p:cNvSpPr>
                <a:spLocks/>
              </p:cNvSpPr>
              <p:nvPr/>
            </p:nvSpPr>
            <p:spPr bwMode="auto">
              <a:xfrm>
                <a:off x="1393" y="971"/>
                <a:ext cx="108" cy="1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rgbClr val="996633"/>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6038" name="Arc 2057"/>
              <p:cNvSpPr>
                <a:spLocks/>
              </p:cNvSpPr>
              <p:nvPr/>
            </p:nvSpPr>
            <p:spPr bwMode="auto">
              <a:xfrm>
                <a:off x="1175" y="960"/>
                <a:ext cx="126" cy="19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60325">
                <a:solidFill>
                  <a:srgbClr val="996633"/>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6039" name="Arc 2058"/>
              <p:cNvSpPr>
                <a:spLocks/>
              </p:cNvSpPr>
              <p:nvPr/>
            </p:nvSpPr>
            <p:spPr bwMode="auto">
              <a:xfrm>
                <a:off x="1298" y="960"/>
                <a:ext cx="123" cy="19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rgbClr val="996633"/>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grpSp>
        <p:sp>
          <p:nvSpPr>
            <p:cNvPr id="86018" name="Rectangle 2059"/>
            <p:cNvSpPr>
              <a:spLocks noChangeArrowheads="1"/>
            </p:cNvSpPr>
            <p:nvPr/>
          </p:nvSpPr>
          <p:spPr bwMode="auto">
            <a:xfrm>
              <a:off x="2771147" y="3967183"/>
              <a:ext cx="466794" cy="600164"/>
            </a:xfrm>
            <a:prstGeom prst="rect">
              <a:avLst/>
            </a:prstGeom>
            <a:noFill/>
            <a:ln w="9525">
              <a:noFill/>
              <a:miter lim="800000"/>
              <a:headEnd/>
              <a:tailEnd/>
            </a:ln>
          </p:spPr>
          <p:txBody>
            <a:bodyPr wrap="none">
              <a:spAutoFit/>
            </a:bodyPr>
            <a:lstStyle/>
            <a:p>
              <a:pPr algn="ctr"/>
              <a:r>
                <a:rPr lang="en-US" altLang="ja-JP" sz="3300" b="0" dirty="0">
                  <a:solidFill>
                    <a:srgbClr val="FF0000"/>
                  </a:solidFill>
                  <a:latin typeface="MS PGothic" panose="020B0600070205080204" pitchFamily="34" charset="-128"/>
                  <a:ea typeface="MS PGothic" panose="020B0600070205080204" pitchFamily="34" charset="-128"/>
                  <a:cs typeface="Osaka"/>
                </a:rPr>
                <a:t>♥</a:t>
              </a:r>
            </a:p>
          </p:txBody>
        </p:sp>
        <p:sp>
          <p:nvSpPr>
            <p:cNvPr id="86019" name="Line 2060"/>
            <p:cNvSpPr>
              <a:spLocks noChangeShapeType="1"/>
            </p:cNvSpPr>
            <p:nvPr/>
          </p:nvSpPr>
          <p:spPr bwMode="auto">
            <a:xfrm>
              <a:off x="1857376" y="4677984"/>
              <a:ext cx="4997054" cy="0"/>
            </a:xfrm>
            <a:prstGeom prst="line">
              <a:avLst/>
            </a:prstGeom>
            <a:noFill/>
            <a:ln w="57150">
              <a:solidFill>
                <a:schemeClr val="tx1"/>
              </a:solidFill>
              <a:round/>
              <a:headEnd/>
              <a:tailEnd type="triangle" w="med" len="med"/>
            </a:ln>
          </p:spPr>
          <p:txBody>
            <a:bodyPr/>
            <a:lstStyle/>
            <a:p>
              <a:endParaRPr lang="ja-JP" altLang="en-US" sz="1500" b="0">
                <a:latin typeface="MS PGothic" panose="020B0600070205080204" pitchFamily="34" charset="-128"/>
                <a:ea typeface="MS PGothic" panose="020B0600070205080204" pitchFamily="34" charset="-128"/>
              </a:endParaRPr>
            </a:p>
          </p:txBody>
        </p:sp>
      </p:grpSp>
      <p:grpSp>
        <p:nvGrpSpPr>
          <p:cNvPr id="2" name="グループ化 1">
            <a:extLst>
              <a:ext uri="{FF2B5EF4-FFF2-40B4-BE49-F238E27FC236}">
                <a16:creationId xmlns:a16="http://schemas.microsoft.com/office/drawing/2014/main" id="{36EE2E82-795D-E149-B85B-2C270E68DE84}"/>
              </a:ext>
            </a:extLst>
          </p:cNvPr>
          <p:cNvGrpSpPr/>
          <p:nvPr/>
        </p:nvGrpSpPr>
        <p:grpSpPr>
          <a:xfrm>
            <a:off x="3003948" y="2987298"/>
            <a:ext cx="1950244" cy="607217"/>
            <a:chOff x="3003948" y="2987298"/>
            <a:chExt cx="1950244" cy="607217"/>
          </a:xfrm>
        </p:grpSpPr>
        <p:pic>
          <p:nvPicPr>
            <p:cNvPr id="86020" name="Picture 2061"/>
            <p:cNvPicPr>
              <a:picLocks noChangeArrowheads="1"/>
            </p:cNvPicPr>
            <p:nvPr/>
          </p:nvPicPr>
          <p:blipFill>
            <a:blip r:embed="rId2" cstate="print"/>
            <a:srcRect/>
            <a:stretch>
              <a:fillRect/>
            </a:stretch>
          </p:blipFill>
          <p:spPr bwMode="auto">
            <a:xfrm>
              <a:off x="3003948" y="2995631"/>
              <a:ext cx="150019" cy="598884"/>
            </a:xfrm>
            <a:prstGeom prst="rect">
              <a:avLst/>
            </a:prstGeom>
            <a:solidFill>
              <a:srgbClr val="D9D9D9"/>
            </a:solidFill>
            <a:ln w="12700">
              <a:noFill/>
              <a:miter lim="800000"/>
              <a:headEnd/>
              <a:tailEnd/>
            </a:ln>
          </p:spPr>
        </p:pic>
        <p:pic>
          <p:nvPicPr>
            <p:cNvPr id="86021" name="Picture 2062"/>
            <p:cNvPicPr>
              <a:picLocks noChangeArrowheads="1"/>
            </p:cNvPicPr>
            <p:nvPr/>
          </p:nvPicPr>
          <p:blipFill>
            <a:blip r:embed="rId2" cstate="print"/>
            <a:srcRect/>
            <a:stretch>
              <a:fillRect/>
            </a:stretch>
          </p:blipFill>
          <p:spPr bwMode="auto">
            <a:xfrm>
              <a:off x="3259932" y="2995631"/>
              <a:ext cx="150019" cy="598884"/>
            </a:xfrm>
            <a:prstGeom prst="rect">
              <a:avLst/>
            </a:prstGeom>
            <a:solidFill>
              <a:srgbClr val="D9D9D9"/>
            </a:solidFill>
            <a:ln w="12700">
              <a:noFill/>
              <a:miter lim="800000"/>
              <a:headEnd/>
              <a:tailEnd/>
            </a:ln>
          </p:spPr>
        </p:pic>
        <p:pic>
          <p:nvPicPr>
            <p:cNvPr id="86022" name="Picture 2063"/>
            <p:cNvPicPr>
              <a:picLocks noChangeArrowheads="1"/>
            </p:cNvPicPr>
            <p:nvPr/>
          </p:nvPicPr>
          <p:blipFill>
            <a:blip r:embed="rId2" cstate="print"/>
            <a:srcRect/>
            <a:stretch>
              <a:fillRect/>
            </a:stretch>
          </p:blipFill>
          <p:spPr bwMode="auto">
            <a:xfrm>
              <a:off x="3520680" y="2995631"/>
              <a:ext cx="150019" cy="598884"/>
            </a:xfrm>
            <a:prstGeom prst="rect">
              <a:avLst/>
            </a:prstGeom>
            <a:solidFill>
              <a:srgbClr val="D9D9D9"/>
            </a:solidFill>
            <a:ln w="12700">
              <a:noFill/>
              <a:miter lim="800000"/>
              <a:headEnd/>
              <a:tailEnd/>
            </a:ln>
          </p:spPr>
        </p:pic>
        <p:pic>
          <p:nvPicPr>
            <p:cNvPr id="86023" name="Picture 2064"/>
            <p:cNvPicPr>
              <a:picLocks noChangeArrowheads="1"/>
            </p:cNvPicPr>
            <p:nvPr/>
          </p:nvPicPr>
          <p:blipFill>
            <a:blip r:embed="rId2" cstate="print"/>
            <a:srcRect/>
            <a:stretch>
              <a:fillRect/>
            </a:stretch>
          </p:blipFill>
          <p:spPr bwMode="auto">
            <a:xfrm>
              <a:off x="4337448" y="2995631"/>
              <a:ext cx="150019" cy="598884"/>
            </a:xfrm>
            <a:prstGeom prst="rect">
              <a:avLst/>
            </a:prstGeom>
            <a:solidFill>
              <a:srgbClr val="D9D9D9"/>
            </a:solidFill>
            <a:ln w="12700">
              <a:noFill/>
              <a:miter lim="800000"/>
              <a:headEnd/>
              <a:tailEnd/>
            </a:ln>
          </p:spPr>
        </p:pic>
        <p:pic>
          <p:nvPicPr>
            <p:cNvPr id="86024" name="Picture 2065"/>
            <p:cNvPicPr>
              <a:picLocks noChangeArrowheads="1"/>
            </p:cNvPicPr>
            <p:nvPr/>
          </p:nvPicPr>
          <p:blipFill>
            <a:blip r:embed="rId2" cstate="print"/>
            <a:srcRect/>
            <a:stretch>
              <a:fillRect/>
            </a:stretch>
          </p:blipFill>
          <p:spPr bwMode="auto">
            <a:xfrm>
              <a:off x="4026695" y="2995631"/>
              <a:ext cx="150019" cy="598884"/>
            </a:xfrm>
            <a:prstGeom prst="rect">
              <a:avLst/>
            </a:prstGeom>
            <a:solidFill>
              <a:srgbClr val="D9D9D9"/>
            </a:solidFill>
            <a:ln w="12700">
              <a:noFill/>
              <a:miter lim="800000"/>
              <a:headEnd/>
              <a:tailEnd/>
            </a:ln>
          </p:spPr>
        </p:pic>
        <p:pic>
          <p:nvPicPr>
            <p:cNvPr id="86025" name="Picture 2066"/>
            <p:cNvPicPr>
              <a:picLocks noChangeArrowheads="1"/>
            </p:cNvPicPr>
            <p:nvPr/>
          </p:nvPicPr>
          <p:blipFill>
            <a:blip r:embed="rId2" cstate="print"/>
            <a:srcRect/>
            <a:stretch>
              <a:fillRect/>
            </a:stretch>
          </p:blipFill>
          <p:spPr bwMode="auto">
            <a:xfrm>
              <a:off x="3771901" y="2995631"/>
              <a:ext cx="150019" cy="598884"/>
            </a:xfrm>
            <a:prstGeom prst="rect">
              <a:avLst/>
            </a:prstGeom>
            <a:solidFill>
              <a:srgbClr val="D9D9D9"/>
            </a:solidFill>
            <a:ln w="12700">
              <a:noFill/>
              <a:miter lim="800000"/>
              <a:headEnd/>
              <a:tailEnd/>
            </a:ln>
          </p:spPr>
        </p:pic>
        <p:pic>
          <p:nvPicPr>
            <p:cNvPr id="86026" name="Picture 2067"/>
            <p:cNvPicPr>
              <a:picLocks noChangeArrowheads="1"/>
            </p:cNvPicPr>
            <p:nvPr/>
          </p:nvPicPr>
          <p:blipFill>
            <a:blip r:embed="rId2" cstate="print"/>
            <a:srcRect/>
            <a:stretch>
              <a:fillRect/>
            </a:stretch>
          </p:blipFill>
          <p:spPr bwMode="auto">
            <a:xfrm>
              <a:off x="4576764" y="2995631"/>
              <a:ext cx="150019" cy="598884"/>
            </a:xfrm>
            <a:prstGeom prst="rect">
              <a:avLst/>
            </a:prstGeom>
            <a:solidFill>
              <a:srgbClr val="D9D9D9"/>
            </a:solidFill>
            <a:ln w="12700">
              <a:noFill/>
              <a:miter lim="800000"/>
              <a:headEnd/>
              <a:tailEnd/>
            </a:ln>
          </p:spPr>
        </p:pic>
        <p:pic>
          <p:nvPicPr>
            <p:cNvPr id="86027" name="Picture 2068"/>
            <p:cNvPicPr>
              <a:picLocks noChangeArrowheads="1"/>
            </p:cNvPicPr>
            <p:nvPr/>
          </p:nvPicPr>
          <p:blipFill>
            <a:blip r:embed="rId2" cstate="print"/>
            <a:srcRect/>
            <a:stretch>
              <a:fillRect/>
            </a:stretch>
          </p:blipFill>
          <p:spPr bwMode="auto">
            <a:xfrm>
              <a:off x="4804173" y="2987298"/>
              <a:ext cx="150019" cy="598885"/>
            </a:xfrm>
            <a:prstGeom prst="rect">
              <a:avLst/>
            </a:prstGeom>
            <a:solidFill>
              <a:srgbClr val="D9D9D9"/>
            </a:solidFill>
            <a:ln w="12700">
              <a:noFill/>
              <a:miter lim="800000"/>
              <a:headEnd/>
              <a:tailEnd/>
            </a:ln>
          </p:spPr>
        </p:pic>
      </p:grpSp>
      <p:sp>
        <p:nvSpPr>
          <p:cNvPr id="86028" name="Text Box 2069"/>
          <p:cNvSpPr txBox="1">
            <a:spLocks noChangeArrowheads="1"/>
          </p:cNvSpPr>
          <p:nvPr/>
        </p:nvSpPr>
        <p:spPr bwMode="auto">
          <a:xfrm>
            <a:off x="1723235" y="2369698"/>
            <a:ext cx="5697530" cy="323165"/>
          </a:xfrm>
          <a:prstGeom prst="rect">
            <a:avLst/>
          </a:prstGeom>
          <a:solidFill>
            <a:srgbClr val="D9D9D9"/>
          </a:solidFill>
          <a:ln w="9525">
            <a:noFill/>
            <a:miter lim="800000"/>
            <a:headEnd/>
            <a:tailEnd/>
          </a:ln>
        </p:spPr>
        <p:txBody>
          <a:bodyPr wrap="square">
            <a:spAutoFit/>
          </a:bodyPr>
          <a:lstStyle/>
          <a:p>
            <a:pPr algn="ctr"/>
            <a:r>
              <a:rPr lang="ja-JP" altLang="en-US" sz="1500" b="0" dirty="0">
                <a:solidFill>
                  <a:srgbClr val="000000"/>
                </a:solidFill>
                <a:latin typeface="MS PGothic" panose="020B0600070205080204" pitchFamily="34" charset="-128"/>
                <a:ea typeface="MS PGothic" panose="020B0600070205080204" pitchFamily="34" charset="-128"/>
              </a:rPr>
              <a:t>漢方方剤または生薬（人使用量の１０倍）　２０ｍｇ</a:t>
            </a:r>
          </a:p>
        </p:txBody>
      </p:sp>
      <p:sp>
        <p:nvSpPr>
          <p:cNvPr id="86029" name="Text Box 2070"/>
          <p:cNvSpPr txBox="1">
            <a:spLocks noChangeArrowheads="1"/>
          </p:cNvSpPr>
          <p:nvPr/>
        </p:nvSpPr>
        <p:spPr bwMode="auto">
          <a:xfrm>
            <a:off x="4220365" y="3706434"/>
            <a:ext cx="3200400" cy="553998"/>
          </a:xfrm>
          <a:prstGeom prst="rect">
            <a:avLst/>
          </a:prstGeom>
          <a:solidFill>
            <a:srgbClr val="D9D9D9"/>
          </a:solidFill>
          <a:ln w="9525">
            <a:noFill/>
            <a:miter lim="800000"/>
            <a:headEnd/>
            <a:tailEnd/>
          </a:ln>
        </p:spPr>
        <p:txBody>
          <a:bodyPr>
            <a:spAutoFit/>
          </a:bodyPr>
          <a:lstStyle/>
          <a:p>
            <a:r>
              <a:rPr lang="ja-JP" altLang="en-US" sz="1500" b="0">
                <a:solidFill>
                  <a:srgbClr val="000000"/>
                </a:solidFill>
                <a:latin typeface="MS PGothic" panose="020B0600070205080204" pitchFamily="34" charset="-128"/>
                <a:ea typeface="MS PGothic" panose="020B0600070205080204" pitchFamily="34" charset="-128"/>
              </a:rPr>
              <a:t>移植当日から８日間連日特殊な注射器で胃内に注入</a:t>
            </a:r>
          </a:p>
        </p:txBody>
      </p:sp>
      <p:sp>
        <p:nvSpPr>
          <p:cNvPr id="86030" name="Rectangle 2071"/>
          <p:cNvSpPr>
            <a:spLocks noChangeArrowheads="1"/>
          </p:cNvSpPr>
          <p:nvPr/>
        </p:nvSpPr>
        <p:spPr bwMode="auto">
          <a:xfrm>
            <a:off x="611560" y="406634"/>
            <a:ext cx="3443699" cy="1124324"/>
          </a:xfrm>
          <a:prstGeom prst="rect">
            <a:avLst/>
          </a:prstGeom>
          <a:solidFill>
            <a:srgbClr val="D9D9D9"/>
          </a:solidFill>
          <a:ln w="9525">
            <a:noFill/>
            <a:miter lim="800000"/>
            <a:headEnd/>
            <a:tailEnd/>
          </a:ln>
        </p:spPr>
        <p:txBody>
          <a:bodyPr anchor="ctr"/>
          <a:lstStyle/>
          <a:p>
            <a:pPr algn="ctr"/>
            <a:r>
              <a:rPr lang="ja-JP" altLang="en-US" sz="2700" b="0">
                <a:solidFill>
                  <a:srgbClr val="000000"/>
                </a:solidFill>
                <a:latin typeface="MS PGothic" panose="020B0600070205080204" pitchFamily="34" charset="-128"/>
                <a:ea typeface="MS PGothic" panose="020B0600070205080204" pitchFamily="34" charset="-128"/>
                <a:cs typeface="Osaka"/>
              </a:rPr>
              <a:t>そして僕の動物実験</a:t>
            </a:r>
            <a:endParaRPr lang="en-US" altLang="ja-JP" sz="2700" b="0" dirty="0">
              <a:solidFill>
                <a:srgbClr val="000000"/>
              </a:solidFill>
              <a:latin typeface="MS PGothic" panose="020B0600070205080204" pitchFamily="34" charset="-128"/>
              <a:ea typeface="MS PGothic" panose="020B0600070205080204" pitchFamily="34" charset="-128"/>
              <a:cs typeface="Osaka"/>
            </a:endParaRPr>
          </a:p>
          <a:p>
            <a:pPr algn="ctr"/>
            <a:endParaRPr lang="en-US" altLang="ja-JP" sz="1350" b="0" dirty="0">
              <a:solidFill>
                <a:srgbClr val="000000"/>
              </a:solidFill>
              <a:latin typeface="MS PGothic" panose="020B0600070205080204" pitchFamily="34" charset="-128"/>
              <a:ea typeface="MS PGothic" panose="020B0600070205080204" pitchFamily="34" charset="-128"/>
              <a:cs typeface="Osaka"/>
            </a:endParaRPr>
          </a:p>
          <a:p>
            <a:pPr algn="ctr"/>
            <a:r>
              <a:rPr lang="ja-JP" altLang="en-US" sz="1600" b="0">
                <a:solidFill>
                  <a:srgbClr val="000000"/>
                </a:solidFill>
                <a:latin typeface="MS PGothic" panose="020B0600070205080204" pitchFamily="34" charset="-128"/>
                <a:ea typeface="MS PGothic" panose="020B0600070205080204" pitchFamily="34" charset="-128"/>
                <a:cs typeface="Osaka"/>
              </a:rPr>
              <a:t>マウスの心臓移植</a:t>
            </a:r>
            <a:r>
              <a:rPr lang="zh-CN" altLang="en-US" sz="1600" b="0" dirty="0">
                <a:solidFill>
                  <a:srgbClr val="000000"/>
                </a:solidFill>
                <a:latin typeface="MS PGothic" panose="020B0600070205080204" pitchFamily="34" charset="-128"/>
                <a:ea typeface="MS PGothic" panose="020B0600070205080204" pitchFamily="34" charset="-128"/>
                <a:cs typeface="Osaka"/>
              </a:rPr>
              <a:t> </a:t>
            </a:r>
          </a:p>
        </p:txBody>
      </p:sp>
    </p:spTree>
    <p:extLst>
      <p:ext uri="{BB962C8B-B14F-4D97-AF65-F5344CB8AC3E}">
        <p14:creationId xmlns:p14="http://schemas.microsoft.com/office/powerpoint/2010/main" val="1238254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88065" name="Freeform 2"/>
          <p:cNvSpPr>
            <a:spLocks/>
          </p:cNvSpPr>
          <p:nvPr/>
        </p:nvSpPr>
        <p:spPr bwMode="auto">
          <a:xfrm>
            <a:off x="1647825" y="1670449"/>
            <a:ext cx="271463" cy="550069"/>
          </a:xfrm>
          <a:custGeom>
            <a:avLst/>
            <a:gdLst>
              <a:gd name="T0" fmla="*/ 0 w 108"/>
              <a:gd name="T1" fmla="*/ 0 h 218"/>
              <a:gd name="T2" fmla="*/ 2147483647 w 108"/>
              <a:gd name="T3" fmla="*/ 0 h 218"/>
              <a:gd name="T4" fmla="*/ 2147483647 w 108"/>
              <a:gd name="T5" fmla="*/ 2147483647 h 218"/>
              <a:gd name="T6" fmla="*/ 0 60000 65536"/>
              <a:gd name="T7" fmla="*/ 0 60000 65536"/>
              <a:gd name="T8" fmla="*/ 0 60000 65536"/>
              <a:gd name="T9" fmla="*/ 0 w 108"/>
              <a:gd name="T10" fmla="*/ 0 h 218"/>
              <a:gd name="T11" fmla="*/ 108 w 108"/>
              <a:gd name="T12" fmla="*/ 218 h 218"/>
            </a:gdLst>
            <a:ahLst/>
            <a:cxnLst>
              <a:cxn ang="T6">
                <a:pos x="T0" y="T1"/>
              </a:cxn>
              <a:cxn ang="T7">
                <a:pos x="T2" y="T3"/>
              </a:cxn>
              <a:cxn ang="T8">
                <a:pos x="T4" y="T5"/>
              </a:cxn>
            </a:cxnLst>
            <a:rect l="T9" t="T10" r="T11" b="T12"/>
            <a:pathLst>
              <a:path w="108" h="218">
                <a:moveTo>
                  <a:pt x="0" y="0"/>
                </a:moveTo>
                <a:lnTo>
                  <a:pt x="108" y="0"/>
                </a:lnTo>
                <a:lnTo>
                  <a:pt x="108" y="218"/>
                </a:lnTo>
              </a:path>
            </a:pathLst>
          </a:custGeom>
          <a:noFill/>
          <a:ln w="20638">
            <a:solidFill>
              <a:schemeClr val="bg1"/>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66" name="Line 3"/>
          <p:cNvSpPr>
            <a:spLocks noChangeShapeType="1"/>
          </p:cNvSpPr>
          <p:nvPr/>
        </p:nvSpPr>
        <p:spPr bwMode="auto">
          <a:xfrm>
            <a:off x="1919287" y="1728788"/>
            <a:ext cx="1192" cy="401241"/>
          </a:xfrm>
          <a:prstGeom prst="line">
            <a:avLst/>
          </a:prstGeom>
          <a:noFill/>
          <a:ln w="38100">
            <a:solidFill>
              <a:schemeClr val="bg1"/>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67" name="Line 4"/>
          <p:cNvSpPr>
            <a:spLocks noChangeShapeType="1"/>
          </p:cNvSpPr>
          <p:nvPr/>
        </p:nvSpPr>
        <p:spPr bwMode="auto">
          <a:xfrm flipV="1">
            <a:off x="1919287" y="2311006"/>
            <a:ext cx="1192" cy="401240"/>
          </a:xfrm>
          <a:prstGeom prst="line">
            <a:avLst/>
          </a:prstGeom>
          <a:noFill/>
          <a:ln w="38100">
            <a:solidFill>
              <a:schemeClr val="bg1"/>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68" name="Freeform 5"/>
          <p:cNvSpPr>
            <a:spLocks/>
          </p:cNvSpPr>
          <p:nvPr/>
        </p:nvSpPr>
        <p:spPr bwMode="auto">
          <a:xfrm>
            <a:off x="1919289" y="2220518"/>
            <a:ext cx="46435" cy="550069"/>
          </a:xfrm>
          <a:custGeom>
            <a:avLst/>
            <a:gdLst>
              <a:gd name="T0" fmla="*/ 0 w 18"/>
              <a:gd name="T1" fmla="*/ 0 h 218"/>
              <a:gd name="T2" fmla="*/ 2147483647 w 18"/>
              <a:gd name="T3" fmla="*/ 0 h 218"/>
              <a:gd name="T4" fmla="*/ 2147483647 w 18"/>
              <a:gd name="T5" fmla="*/ 2147483647 h 218"/>
              <a:gd name="T6" fmla="*/ 0 60000 65536"/>
              <a:gd name="T7" fmla="*/ 0 60000 65536"/>
              <a:gd name="T8" fmla="*/ 0 60000 65536"/>
              <a:gd name="T9" fmla="*/ 0 w 18"/>
              <a:gd name="T10" fmla="*/ 0 h 218"/>
              <a:gd name="T11" fmla="*/ 18 w 18"/>
              <a:gd name="T12" fmla="*/ 218 h 218"/>
            </a:gdLst>
            <a:ahLst/>
            <a:cxnLst>
              <a:cxn ang="T6">
                <a:pos x="T0" y="T1"/>
              </a:cxn>
              <a:cxn ang="T7">
                <a:pos x="T2" y="T3"/>
              </a:cxn>
              <a:cxn ang="T8">
                <a:pos x="T4" y="T5"/>
              </a:cxn>
            </a:cxnLst>
            <a:rect l="T9" t="T10" r="T11" b="T12"/>
            <a:pathLst>
              <a:path w="18" h="218">
                <a:moveTo>
                  <a:pt x="0" y="0"/>
                </a:moveTo>
                <a:lnTo>
                  <a:pt x="18" y="0"/>
                </a:lnTo>
                <a:lnTo>
                  <a:pt x="18" y="218"/>
                </a:lnTo>
              </a:path>
            </a:pathLst>
          </a:custGeom>
          <a:noFill/>
          <a:ln w="20638">
            <a:solidFill>
              <a:schemeClr val="bg1"/>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69" name="Line 6"/>
          <p:cNvSpPr>
            <a:spLocks noChangeShapeType="1"/>
          </p:cNvSpPr>
          <p:nvPr/>
        </p:nvSpPr>
        <p:spPr bwMode="auto">
          <a:xfrm>
            <a:off x="1965724" y="2169319"/>
            <a:ext cx="1190" cy="509588"/>
          </a:xfrm>
          <a:prstGeom prst="line">
            <a:avLst/>
          </a:prstGeom>
          <a:noFill/>
          <a:ln w="20638">
            <a:solidFill>
              <a:schemeClr val="bg1"/>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70" name="Line 7"/>
          <p:cNvSpPr>
            <a:spLocks noChangeShapeType="1"/>
          </p:cNvSpPr>
          <p:nvPr/>
        </p:nvSpPr>
        <p:spPr bwMode="auto">
          <a:xfrm flipV="1">
            <a:off x="1965724" y="2861074"/>
            <a:ext cx="1190" cy="511969"/>
          </a:xfrm>
          <a:prstGeom prst="line">
            <a:avLst/>
          </a:prstGeom>
          <a:noFill/>
          <a:ln w="20638">
            <a:solidFill>
              <a:schemeClr val="bg1"/>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71" name="Freeform 8"/>
          <p:cNvSpPr>
            <a:spLocks/>
          </p:cNvSpPr>
          <p:nvPr/>
        </p:nvSpPr>
        <p:spPr bwMode="auto">
          <a:xfrm>
            <a:off x="1965723" y="2770585"/>
            <a:ext cx="45244" cy="1100138"/>
          </a:xfrm>
          <a:custGeom>
            <a:avLst/>
            <a:gdLst>
              <a:gd name="T0" fmla="*/ 0 w 18"/>
              <a:gd name="T1" fmla="*/ 0 h 436"/>
              <a:gd name="T2" fmla="*/ 2147483647 w 18"/>
              <a:gd name="T3" fmla="*/ 0 h 436"/>
              <a:gd name="T4" fmla="*/ 2147483647 w 18"/>
              <a:gd name="T5" fmla="*/ 2147483647 h 436"/>
              <a:gd name="T6" fmla="*/ 0 60000 65536"/>
              <a:gd name="T7" fmla="*/ 0 60000 65536"/>
              <a:gd name="T8" fmla="*/ 0 60000 65536"/>
              <a:gd name="T9" fmla="*/ 0 w 18"/>
              <a:gd name="T10" fmla="*/ 0 h 436"/>
              <a:gd name="T11" fmla="*/ 18 w 18"/>
              <a:gd name="T12" fmla="*/ 436 h 436"/>
            </a:gdLst>
            <a:ahLst/>
            <a:cxnLst>
              <a:cxn ang="T6">
                <a:pos x="T0" y="T1"/>
              </a:cxn>
              <a:cxn ang="T7">
                <a:pos x="T2" y="T3"/>
              </a:cxn>
              <a:cxn ang="T8">
                <a:pos x="T4" y="T5"/>
              </a:cxn>
            </a:cxnLst>
            <a:rect l="T9" t="T10" r="T11" b="T12"/>
            <a:pathLst>
              <a:path w="18" h="436">
                <a:moveTo>
                  <a:pt x="0" y="0"/>
                </a:moveTo>
                <a:lnTo>
                  <a:pt x="18" y="0"/>
                </a:lnTo>
                <a:lnTo>
                  <a:pt x="18" y="436"/>
                </a:lnTo>
              </a:path>
            </a:pathLst>
          </a:custGeom>
          <a:noFill/>
          <a:ln w="20638">
            <a:solidFill>
              <a:schemeClr val="bg1"/>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72" name="Line 9"/>
          <p:cNvSpPr>
            <a:spLocks noChangeShapeType="1"/>
          </p:cNvSpPr>
          <p:nvPr/>
        </p:nvSpPr>
        <p:spPr bwMode="auto">
          <a:xfrm>
            <a:off x="2010967" y="3377806"/>
            <a:ext cx="1190" cy="401240"/>
          </a:xfrm>
          <a:prstGeom prst="line">
            <a:avLst/>
          </a:prstGeom>
          <a:noFill/>
          <a:ln w="20638">
            <a:solidFill>
              <a:schemeClr val="bg1"/>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73" name="Freeform 10"/>
          <p:cNvSpPr>
            <a:spLocks/>
          </p:cNvSpPr>
          <p:nvPr/>
        </p:nvSpPr>
        <p:spPr bwMode="auto">
          <a:xfrm>
            <a:off x="2010966" y="3870722"/>
            <a:ext cx="90488" cy="546497"/>
          </a:xfrm>
          <a:custGeom>
            <a:avLst/>
            <a:gdLst>
              <a:gd name="T0" fmla="*/ 0 w 36"/>
              <a:gd name="T1" fmla="*/ 0 h 217"/>
              <a:gd name="T2" fmla="*/ 2147483647 w 36"/>
              <a:gd name="T3" fmla="*/ 0 h 217"/>
              <a:gd name="T4" fmla="*/ 2147483647 w 36"/>
              <a:gd name="T5" fmla="*/ 2147483647 h 217"/>
              <a:gd name="T6" fmla="*/ 0 60000 65536"/>
              <a:gd name="T7" fmla="*/ 0 60000 65536"/>
              <a:gd name="T8" fmla="*/ 0 60000 65536"/>
              <a:gd name="T9" fmla="*/ 0 w 36"/>
              <a:gd name="T10" fmla="*/ 0 h 217"/>
              <a:gd name="T11" fmla="*/ 36 w 36"/>
              <a:gd name="T12" fmla="*/ 217 h 217"/>
            </a:gdLst>
            <a:ahLst/>
            <a:cxnLst>
              <a:cxn ang="T6">
                <a:pos x="T0" y="T1"/>
              </a:cxn>
              <a:cxn ang="T7">
                <a:pos x="T2" y="T3"/>
              </a:cxn>
              <a:cxn ang="T8">
                <a:pos x="T4" y="T5"/>
              </a:cxn>
            </a:cxnLst>
            <a:rect l="T9" t="T10" r="T11" b="T12"/>
            <a:pathLst>
              <a:path w="36" h="217">
                <a:moveTo>
                  <a:pt x="0" y="0"/>
                </a:moveTo>
                <a:lnTo>
                  <a:pt x="36" y="0"/>
                </a:lnTo>
                <a:lnTo>
                  <a:pt x="36" y="217"/>
                </a:lnTo>
              </a:path>
            </a:pathLst>
          </a:custGeom>
          <a:noFill/>
          <a:ln w="38100">
            <a:solidFill>
              <a:schemeClr val="bg1"/>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74" name="Line 11"/>
          <p:cNvSpPr>
            <a:spLocks noChangeShapeType="1"/>
          </p:cNvSpPr>
          <p:nvPr/>
        </p:nvSpPr>
        <p:spPr bwMode="auto">
          <a:xfrm flipV="1">
            <a:off x="2101455" y="4326731"/>
            <a:ext cx="1190" cy="90488"/>
          </a:xfrm>
          <a:prstGeom prst="line">
            <a:avLst/>
          </a:prstGeom>
          <a:noFill/>
          <a:ln w="20638">
            <a:solidFill>
              <a:schemeClr val="bg1"/>
            </a:solidFill>
            <a:round/>
            <a:headEnd/>
            <a:tailEnd/>
          </a:ln>
        </p:spPr>
        <p:txBody>
          <a:bodyPr/>
          <a:lstStyle/>
          <a:p>
            <a:endParaRPr lang="ja-JP" altLang="en-US" sz="1500" b="0">
              <a:solidFill>
                <a:srgbClr val="000000"/>
              </a:solidFill>
              <a:latin typeface="MS PGothic" panose="020B0600070205080204" pitchFamily="34" charset="-128"/>
              <a:ea typeface="MS PGothic" panose="020B0600070205080204" pitchFamily="34" charset="-128"/>
            </a:endParaRPr>
          </a:p>
        </p:txBody>
      </p:sp>
      <p:sp>
        <p:nvSpPr>
          <p:cNvPr id="88075" name="Line 12"/>
          <p:cNvSpPr>
            <a:spLocks noChangeShapeType="1"/>
          </p:cNvSpPr>
          <p:nvPr/>
        </p:nvSpPr>
        <p:spPr bwMode="auto">
          <a:xfrm>
            <a:off x="2101455" y="4417219"/>
            <a:ext cx="1190" cy="1191"/>
          </a:xfrm>
          <a:prstGeom prst="line">
            <a:avLst/>
          </a:prstGeom>
          <a:noFill/>
          <a:ln w="20638">
            <a:solidFill>
              <a:schemeClr val="bg1"/>
            </a:solidFill>
            <a:round/>
            <a:headEnd/>
            <a:tailEnd/>
          </a:ln>
        </p:spPr>
        <p:txBody>
          <a:bodyPr/>
          <a:lstStyle/>
          <a:p>
            <a:endParaRPr lang="ja-JP" altLang="en-US" sz="1500" b="0">
              <a:solidFill>
                <a:srgbClr val="000000"/>
              </a:solidFill>
              <a:latin typeface="MS PGothic" panose="020B0600070205080204" pitchFamily="34" charset="-128"/>
              <a:ea typeface="MS PGothic" panose="020B0600070205080204" pitchFamily="34" charset="-128"/>
            </a:endParaRPr>
          </a:p>
        </p:txBody>
      </p:sp>
      <p:sp>
        <p:nvSpPr>
          <p:cNvPr id="88076" name="Freeform 13"/>
          <p:cNvSpPr>
            <a:spLocks/>
          </p:cNvSpPr>
          <p:nvPr/>
        </p:nvSpPr>
        <p:spPr bwMode="auto">
          <a:xfrm>
            <a:off x="1828800" y="2130029"/>
            <a:ext cx="182166" cy="180975"/>
          </a:xfrm>
          <a:custGeom>
            <a:avLst/>
            <a:gdLst>
              <a:gd name="T0" fmla="*/ 0 w 153"/>
              <a:gd name="T1" fmla="*/ 0 h 152"/>
              <a:gd name="T2" fmla="*/ 2147483647 w 153"/>
              <a:gd name="T3" fmla="*/ 0 h 152"/>
              <a:gd name="T4" fmla="*/ 2147483647 w 153"/>
              <a:gd name="T5" fmla="*/ 2147483647 h 152"/>
              <a:gd name="T6" fmla="*/ 0 w 153"/>
              <a:gd name="T7" fmla="*/ 0 h 152"/>
              <a:gd name="T8" fmla="*/ 0 60000 65536"/>
              <a:gd name="T9" fmla="*/ 0 60000 65536"/>
              <a:gd name="T10" fmla="*/ 0 60000 65536"/>
              <a:gd name="T11" fmla="*/ 0 60000 65536"/>
              <a:gd name="T12" fmla="*/ 0 w 153"/>
              <a:gd name="T13" fmla="*/ 0 h 152"/>
              <a:gd name="T14" fmla="*/ 153 w 153"/>
              <a:gd name="T15" fmla="*/ 152 h 152"/>
            </a:gdLst>
            <a:ahLst/>
            <a:cxnLst>
              <a:cxn ang="T8">
                <a:pos x="T0" y="T1"/>
              </a:cxn>
              <a:cxn ang="T9">
                <a:pos x="T2" y="T3"/>
              </a:cxn>
              <a:cxn ang="T10">
                <a:pos x="T4" y="T5"/>
              </a:cxn>
              <a:cxn ang="T11">
                <a:pos x="T6" y="T7"/>
              </a:cxn>
            </a:cxnLst>
            <a:rect l="T12" t="T13" r="T14" b="T15"/>
            <a:pathLst>
              <a:path w="153" h="152">
                <a:moveTo>
                  <a:pt x="0" y="0"/>
                </a:moveTo>
                <a:lnTo>
                  <a:pt x="153" y="0"/>
                </a:lnTo>
                <a:lnTo>
                  <a:pt x="76" y="152"/>
                </a:lnTo>
                <a:lnTo>
                  <a:pt x="0" y="0"/>
                </a:lnTo>
                <a:close/>
              </a:path>
            </a:pathLst>
          </a:custGeom>
          <a:solidFill>
            <a:srgbClr val="FFFFFF"/>
          </a:solidFill>
          <a:ln w="60325">
            <a:solidFill>
              <a:schemeClr val="bg1"/>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77" name="Freeform 14"/>
          <p:cNvSpPr>
            <a:spLocks/>
          </p:cNvSpPr>
          <p:nvPr/>
        </p:nvSpPr>
        <p:spPr bwMode="auto">
          <a:xfrm>
            <a:off x="1874044" y="2678906"/>
            <a:ext cx="182166" cy="182166"/>
          </a:xfrm>
          <a:custGeom>
            <a:avLst/>
            <a:gdLst>
              <a:gd name="T0" fmla="*/ 0 w 153"/>
              <a:gd name="T1" fmla="*/ 0 h 153"/>
              <a:gd name="T2" fmla="*/ 2147483647 w 153"/>
              <a:gd name="T3" fmla="*/ 0 h 153"/>
              <a:gd name="T4" fmla="*/ 2147483647 w 153"/>
              <a:gd name="T5" fmla="*/ 2147483647 h 153"/>
              <a:gd name="T6" fmla="*/ 0 w 153"/>
              <a:gd name="T7" fmla="*/ 0 h 153"/>
              <a:gd name="T8" fmla="*/ 0 60000 65536"/>
              <a:gd name="T9" fmla="*/ 0 60000 65536"/>
              <a:gd name="T10" fmla="*/ 0 60000 65536"/>
              <a:gd name="T11" fmla="*/ 0 60000 65536"/>
              <a:gd name="T12" fmla="*/ 0 w 153"/>
              <a:gd name="T13" fmla="*/ 0 h 153"/>
              <a:gd name="T14" fmla="*/ 153 w 153"/>
              <a:gd name="T15" fmla="*/ 153 h 153"/>
            </a:gdLst>
            <a:ahLst/>
            <a:cxnLst>
              <a:cxn ang="T8">
                <a:pos x="T0" y="T1"/>
              </a:cxn>
              <a:cxn ang="T9">
                <a:pos x="T2" y="T3"/>
              </a:cxn>
              <a:cxn ang="T10">
                <a:pos x="T4" y="T5"/>
              </a:cxn>
              <a:cxn ang="T11">
                <a:pos x="T6" y="T7"/>
              </a:cxn>
            </a:cxnLst>
            <a:rect l="T12" t="T13" r="T14" b="T15"/>
            <a:pathLst>
              <a:path w="153" h="153">
                <a:moveTo>
                  <a:pt x="0" y="0"/>
                </a:moveTo>
                <a:lnTo>
                  <a:pt x="153" y="0"/>
                </a:lnTo>
                <a:lnTo>
                  <a:pt x="77" y="153"/>
                </a:lnTo>
                <a:lnTo>
                  <a:pt x="0" y="0"/>
                </a:lnTo>
                <a:close/>
              </a:path>
            </a:pathLst>
          </a:custGeom>
          <a:solidFill>
            <a:srgbClr val="FFFFFF"/>
          </a:solidFill>
          <a:ln w="60325">
            <a:no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78" name="Freeform 15"/>
          <p:cNvSpPr>
            <a:spLocks/>
          </p:cNvSpPr>
          <p:nvPr/>
        </p:nvSpPr>
        <p:spPr bwMode="auto">
          <a:xfrm>
            <a:off x="1919288" y="3779044"/>
            <a:ext cx="182166" cy="182166"/>
          </a:xfrm>
          <a:custGeom>
            <a:avLst/>
            <a:gdLst>
              <a:gd name="T0" fmla="*/ 0 w 153"/>
              <a:gd name="T1" fmla="*/ 0 h 153"/>
              <a:gd name="T2" fmla="*/ 2147483647 w 153"/>
              <a:gd name="T3" fmla="*/ 0 h 153"/>
              <a:gd name="T4" fmla="*/ 2147483647 w 153"/>
              <a:gd name="T5" fmla="*/ 2147483647 h 153"/>
              <a:gd name="T6" fmla="*/ 0 w 153"/>
              <a:gd name="T7" fmla="*/ 0 h 153"/>
              <a:gd name="T8" fmla="*/ 0 60000 65536"/>
              <a:gd name="T9" fmla="*/ 0 60000 65536"/>
              <a:gd name="T10" fmla="*/ 0 60000 65536"/>
              <a:gd name="T11" fmla="*/ 0 60000 65536"/>
              <a:gd name="T12" fmla="*/ 0 w 153"/>
              <a:gd name="T13" fmla="*/ 0 h 153"/>
              <a:gd name="T14" fmla="*/ 153 w 153"/>
              <a:gd name="T15" fmla="*/ 153 h 153"/>
            </a:gdLst>
            <a:ahLst/>
            <a:cxnLst>
              <a:cxn ang="T8">
                <a:pos x="T0" y="T1"/>
              </a:cxn>
              <a:cxn ang="T9">
                <a:pos x="T2" y="T3"/>
              </a:cxn>
              <a:cxn ang="T10">
                <a:pos x="T4" y="T5"/>
              </a:cxn>
              <a:cxn ang="T11">
                <a:pos x="T6" y="T7"/>
              </a:cxn>
            </a:cxnLst>
            <a:rect l="T12" t="T13" r="T14" b="T15"/>
            <a:pathLst>
              <a:path w="153" h="153">
                <a:moveTo>
                  <a:pt x="0" y="0"/>
                </a:moveTo>
                <a:lnTo>
                  <a:pt x="153" y="0"/>
                </a:lnTo>
                <a:lnTo>
                  <a:pt x="77" y="153"/>
                </a:lnTo>
                <a:lnTo>
                  <a:pt x="0" y="0"/>
                </a:lnTo>
                <a:close/>
              </a:path>
            </a:pathLst>
          </a:custGeom>
          <a:solidFill>
            <a:srgbClr val="FFFFFF"/>
          </a:solidFill>
          <a:ln w="60325">
            <a:solidFill>
              <a:schemeClr val="bg1"/>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79" name="Freeform 16"/>
          <p:cNvSpPr>
            <a:spLocks/>
          </p:cNvSpPr>
          <p:nvPr/>
        </p:nvSpPr>
        <p:spPr bwMode="auto">
          <a:xfrm>
            <a:off x="2010966" y="4326731"/>
            <a:ext cx="180975" cy="182166"/>
          </a:xfrm>
          <a:custGeom>
            <a:avLst/>
            <a:gdLst>
              <a:gd name="T0" fmla="*/ 0 w 152"/>
              <a:gd name="T1" fmla="*/ 0 h 153"/>
              <a:gd name="T2" fmla="*/ 2147483647 w 152"/>
              <a:gd name="T3" fmla="*/ 0 h 153"/>
              <a:gd name="T4" fmla="*/ 2147483647 w 152"/>
              <a:gd name="T5" fmla="*/ 2147483647 h 153"/>
              <a:gd name="T6" fmla="*/ 0 w 152"/>
              <a:gd name="T7" fmla="*/ 0 h 153"/>
              <a:gd name="T8" fmla="*/ 0 60000 65536"/>
              <a:gd name="T9" fmla="*/ 0 60000 65536"/>
              <a:gd name="T10" fmla="*/ 0 60000 65536"/>
              <a:gd name="T11" fmla="*/ 0 60000 65536"/>
              <a:gd name="T12" fmla="*/ 0 w 152"/>
              <a:gd name="T13" fmla="*/ 0 h 153"/>
              <a:gd name="T14" fmla="*/ 152 w 152"/>
              <a:gd name="T15" fmla="*/ 153 h 153"/>
            </a:gdLst>
            <a:ahLst/>
            <a:cxnLst>
              <a:cxn ang="T8">
                <a:pos x="T0" y="T1"/>
              </a:cxn>
              <a:cxn ang="T9">
                <a:pos x="T2" y="T3"/>
              </a:cxn>
              <a:cxn ang="T10">
                <a:pos x="T4" y="T5"/>
              </a:cxn>
              <a:cxn ang="T11">
                <a:pos x="T6" y="T7"/>
              </a:cxn>
            </a:cxnLst>
            <a:rect l="T12" t="T13" r="T14" b="T15"/>
            <a:pathLst>
              <a:path w="152" h="153">
                <a:moveTo>
                  <a:pt x="0" y="0"/>
                </a:moveTo>
                <a:lnTo>
                  <a:pt x="152" y="0"/>
                </a:lnTo>
                <a:lnTo>
                  <a:pt x="76" y="153"/>
                </a:lnTo>
                <a:lnTo>
                  <a:pt x="0" y="0"/>
                </a:lnTo>
                <a:close/>
              </a:path>
            </a:pathLst>
          </a:custGeom>
          <a:solidFill>
            <a:srgbClr val="FFFFFF"/>
          </a:solidFill>
          <a:ln w="60325">
            <a:solidFill>
              <a:schemeClr val="bg1"/>
            </a:solidFill>
            <a:round/>
            <a:headEnd/>
            <a:tailEnd/>
          </a:ln>
        </p:spPr>
        <p:txBody>
          <a:bodyPr/>
          <a:lstStyle/>
          <a:p>
            <a:endParaRPr lang="ja-JP" altLang="en-US" sz="1500" b="0">
              <a:solidFill>
                <a:srgbClr val="000000"/>
              </a:solidFill>
              <a:latin typeface="MS PGothic" panose="020B0600070205080204" pitchFamily="34" charset="-128"/>
              <a:ea typeface="MS PGothic" panose="020B0600070205080204" pitchFamily="34" charset="-128"/>
            </a:endParaRPr>
          </a:p>
        </p:txBody>
      </p:sp>
      <p:sp>
        <p:nvSpPr>
          <p:cNvPr id="88081" name="Rectangle 18"/>
          <p:cNvSpPr>
            <a:spLocks noChangeArrowheads="1"/>
          </p:cNvSpPr>
          <p:nvPr/>
        </p:nvSpPr>
        <p:spPr bwMode="auto">
          <a:xfrm>
            <a:off x="6061472" y="1618062"/>
            <a:ext cx="184547" cy="183356"/>
          </a:xfrm>
          <a:prstGeom prst="rect">
            <a:avLst/>
          </a:prstGeom>
          <a:solidFill>
            <a:srgbClr val="FF0000"/>
          </a:solidFill>
          <a:ln w="0">
            <a:solidFill>
              <a:srgbClr val="FF0000"/>
            </a:solidFill>
            <a:miter lim="800000"/>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82" name="Freeform 19"/>
          <p:cNvSpPr>
            <a:spLocks/>
          </p:cNvSpPr>
          <p:nvPr/>
        </p:nvSpPr>
        <p:spPr bwMode="auto">
          <a:xfrm>
            <a:off x="1647826" y="1670449"/>
            <a:ext cx="317897" cy="787003"/>
          </a:xfrm>
          <a:custGeom>
            <a:avLst/>
            <a:gdLst>
              <a:gd name="T0" fmla="*/ 0 w 126"/>
              <a:gd name="T1" fmla="*/ 0 h 312"/>
              <a:gd name="T2" fmla="*/ 2147483647 w 126"/>
              <a:gd name="T3" fmla="*/ 0 h 312"/>
              <a:gd name="T4" fmla="*/ 2147483647 w 126"/>
              <a:gd name="T5" fmla="*/ 2147483647 h 312"/>
              <a:gd name="T6" fmla="*/ 0 60000 65536"/>
              <a:gd name="T7" fmla="*/ 0 60000 65536"/>
              <a:gd name="T8" fmla="*/ 0 60000 65536"/>
              <a:gd name="T9" fmla="*/ 0 w 126"/>
              <a:gd name="T10" fmla="*/ 0 h 312"/>
              <a:gd name="T11" fmla="*/ 126 w 126"/>
              <a:gd name="T12" fmla="*/ 312 h 312"/>
            </a:gdLst>
            <a:ahLst/>
            <a:cxnLst>
              <a:cxn ang="T6">
                <a:pos x="T0" y="T1"/>
              </a:cxn>
              <a:cxn ang="T7">
                <a:pos x="T2" y="T3"/>
              </a:cxn>
              <a:cxn ang="T8">
                <a:pos x="T4" y="T5"/>
              </a:cxn>
            </a:cxnLst>
            <a:rect l="T9" t="T10" r="T11" b="T12"/>
            <a:pathLst>
              <a:path w="126" h="312">
                <a:moveTo>
                  <a:pt x="0" y="0"/>
                </a:moveTo>
                <a:lnTo>
                  <a:pt x="126" y="0"/>
                </a:lnTo>
                <a:lnTo>
                  <a:pt x="126" y="312"/>
                </a:lnTo>
              </a:path>
            </a:pathLst>
          </a:custGeom>
          <a:noFill/>
          <a:ln w="60325">
            <a:solidFill>
              <a:srgbClr val="66FFFF"/>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83" name="Freeform 20"/>
          <p:cNvSpPr>
            <a:spLocks/>
          </p:cNvSpPr>
          <p:nvPr/>
        </p:nvSpPr>
        <p:spPr bwMode="auto">
          <a:xfrm>
            <a:off x="1946673" y="2443164"/>
            <a:ext cx="45244" cy="1569244"/>
          </a:xfrm>
          <a:custGeom>
            <a:avLst/>
            <a:gdLst>
              <a:gd name="T0" fmla="*/ 0 w 18"/>
              <a:gd name="T1" fmla="*/ 0 h 622"/>
              <a:gd name="T2" fmla="*/ 2147483647 w 18"/>
              <a:gd name="T3" fmla="*/ 0 h 622"/>
              <a:gd name="T4" fmla="*/ 2147483647 w 18"/>
              <a:gd name="T5" fmla="*/ 2147483647 h 622"/>
              <a:gd name="T6" fmla="*/ 0 60000 65536"/>
              <a:gd name="T7" fmla="*/ 0 60000 65536"/>
              <a:gd name="T8" fmla="*/ 0 60000 65536"/>
              <a:gd name="T9" fmla="*/ 0 w 18"/>
              <a:gd name="T10" fmla="*/ 0 h 622"/>
              <a:gd name="T11" fmla="*/ 18 w 18"/>
              <a:gd name="T12" fmla="*/ 622 h 622"/>
            </a:gdLst>
            <a:ahLst/>
            <a:cxnLst>
              <a:cxn ang="T6">
                <a:pos x="T0" y="T1"/>
              </a:cxn>
              <a:cxn ang="T7">
                <a:pos x="T2" y="T3"/>
              </a:cxn>
              <a:cxn ang="T8">
                <a:pos x="T4" y="T5"/>
              </a:cxn>
            </a:cxnLst>
            <a:rect l="T9" t="T10" r="T11" b="T12"/>
            <a:pathLst>
              <a:path w="18" h="622">
                <a:moveTo>
                  <a:pt x="0" y="0"/>
                </a:moveTo>
                <a:lnTo>
                  <a:pt x="18" y="0"/>
                </a:lnTo>
                <a:lnTo>
                  <a:pt x="18" y="622"/>
                </a:lnTo>
              </a:path>
            </a:pathLst>
          </a:custGeom>
          <a:noFill/>
          <a:ln w="60325">
            <a:solidFill>
              <a:srgbClr val="66FFFF"/>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84" name="Freeform 21"/>
          <p:cNvSpPr>
            <a:spLocks/>
          </p:cNvSpPr>
          <p:nvPr/>
        </p:nvSpPr>
        <p:spPr bwMode="auto">
          <a:xfrm>
            <a:off x="2010967" y="4026694"/>
            <a:ext cx="908447" cy="390525"/>
          </a:xfrm>
          <a:custGeom>
            <a:avLst/>
            <a:gdLst>
              <a:gd name="T0" fmla="*/ 0 w 360"/>
              <a:gd name="T1" fmla="*/ 0 h 155"/>
              <a:gd name="T2" fmla="*/ 2147483647 w 360"/>
              <a:gd name="T3" fmla="*/ 0 h 155"/>
              <a:gd name="T4" fmla="*/ 2147483647 w 360"/>
              <a:gd name="T5" fmla="*/ 2147483647 h 155"/>
              <a:gd name="T6" fmla="*/ 0 60000 65536"/>
              <a:gd name="T7" fmla="*/ 0 60000 65536"/>
              <a:gd name="T8" fmla="*/ 0 60000 65536"/>
              <a:gd name="T9" fmla="*/ 0 w 360"/>
              <a:gd name="T10" fmla="*/ 0 h 155"/>
              <a:gd name="T11" fmla="*/ 360 w 360"/>
              <a:gd name="T12" fmla="*/ 155 h 155"/>
            </a:gdLst>
            <a:ahLst/>
            <a:cxnLst>
              <a:cxn ang="T6">
                <a:pos x="T0" y="T1"/>
              </a:cxn>
              <a:cxn ang="T7">
                <a:pos x="T2" y="T3"/>
              </a:cxn>
              <a:cxn ang="T8">
                <a:pos x="T4" y="T5"/>
              </a:cxn>
            </a:cxnLst>
            <a:rect l="T9" t="T10" r="T11" b="T12"/>
            <a:pathLst>
              <a:path w="360" h="155">
                <a:moveTo>
                  <a:pt x="0" y="0"/>
                </a:moveTo>
                <a:lnTo>
                  <a:pt x="360" y="0"/>
                </a:lnTo>
                <a:lnTo>
                  <a:pt x="360" y="155"/>
                </a:lnTo>
              </a:path>
            </a:pathLst>
          </a:custGeom>
          <a:noFill/>
          <a:ln w="60325">
            <a:solidFill>
              <a:srgbClr val="66FFFF"/>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85" name="Rectangle 22"/>
          <p:cNvSpPr>
            <a:spLocks noChangeArrowheads="1"/>
          </p:cNvSpPr>
          <p:nvPr/>
        </p:nvSpPr>
        <p:spPr bwMode="auto">
          <a:xfrm>
            <a:off x="1874046" y="2366965"/>
            <a:ext cx="184547" cy="183356"/>
          </a:xfrm>
          <a:prstGeom prst="rect">
            <a:avLst/>
          </a:prstGeom>
          <a:solidFill>
            <a:srgbClr val="66FFFF"/>
          </a:solidFill>
          <a:ln w="60325">
            <a:solidFill>
              <a:srgbClr val="66FFFF"/>
            </a:solidFill>
            <a:miter lim="800000"/>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86" name="Rectangle 23"/>
          <p:cNvSpPr>
            <a:spLocks noChangeArrowheads="1"/>
          </p:cNvSpPr>
          <p:nvPr/>
        </p:nvSpPr>
        <p:spPr bwMode="auto">
          <a:xfrm>
            <a:off x="1919289" y="3936208"/>
            <a:ext cx="184547" cy="183356"/>
          </a:xfrm>
          <a:prstGeom prst="rect">
            <a:avLst/>
          </a:prstGeom>
          <a:solidFill>
            <a:srgbClr val="66FFFF"/>
          </a:solidFill>
          <a:ln w="60325">
            <a:solidFill>
              <a:srgbClr val="66FFFF"/>
            </a:solidFill>
            <a:miter lim="800000"/>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87" name="Freeform 24"/>
          <p:cNvSpPr>
            <a:spLocks/>
          </p:cNvSpPr>
          <p:nvPr/>
        </p:nvSpPr>
        <p:spPr bwMode="auto">
          <a:xfrm>
            <a:off x="1647826" y="1670447"/>
            <a:ext cx="317897" cy="2200275"/>
          </a:xfrm>
          <a:custGeom>
            <a:avLst/>
            <a:gdLst>
              <a:gd name="T0" fmla="*/ 0 w 126"/>
              <a:gd name="T1" fmla="*/ 0 h 872"/>
              <a:gd name="T2" fmla="*/ 2147483647 w 126"/>
              <a:gd name="T3" fmla="*/ 0 h 872"/>
              <a:gd name="T4" fmla="*/ 2147483647 w 126"/>
              <a:gd name="T5" fmla="*/ 2147483647 h 872"/>
              <a:gd name="T6" fmla="*/ 0 60000 65536"/>
              <a:gd name="T7" fmla="*/ 0 60000 65536"/>
              <a:gd name="T8" fmla="*/ 0 60000 65536"/>
              <a:gd name="T9" fmla="*/ 0 w 126"/>
              <a:gd name="T10" fmla="*/ 0 h 872"/>
              <a:gd name="T11" fmla="*/ 126 w 126"/>
              <a:gd name="T12" fmla="*/ 872 h 872"/>
            </a:gdLst>
            <a:ahLst/>
            <a:cxnLst>
              <a:cxn ang="T6">
                <a:pos x="T0" y="T1"/>
              </a:cxn>
              <a:cxn ang="T7">
                <a:pos x="T2" y="T3"/>
              </a:cxn>
              <a:cxn ang="T8">
                <a:pos x="T4" y="T5"/>
              </a:cxn>
            </a:cxnLst>
            <a:rect l="T9" t="T10" r="T11" b="T12"/>
            <a:pathLst>
              <a:path w="126" h="872">
                <a:moveTo>
                  <a:pt x="0" y="0"/>
                </a:moveTo>
                <a:lnTo>
                  <a:pt x="126" y="0"/>
                </a:lnTo>
                <a:lnTo>
                  <a:pt x="126" y="872"/>
                </a:lnTo>
              </a:path>
            </a:pathLst>
          </a:custGeom>
          <a:noFill/>
          <a:ln w="38100">
            <a:solidFill>
              <a:srgbClr val="66FFFF"/>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88" name="Freeform 25"/>
          <p:cNvSpPr>
            <a:spLocks/>
          </p:cNvSpPr>
          <p:nvPr/>
        </p:nvSpPr>
        <p:spPr bwMode="auto">
          <a:xfrm>
            <a:off x="1965723" y="3870722"/>
            <a:ext cx="272653" cy="546497"/>
          </a:xfrm>
          <a:custGeom>
            <a:avLst/>
            <a:gdLst>
              <a:gd name="T0" fmla="*/ 0 w 108"/>
              <a:gd name="T1" fmla="*/ 0 h 217"/>
              <a:gd name="T2" fmla="*/ 2147483647 w 108"/>
              <a:gd name="T3" fmla="*/ 0 h 217"/>
              <a:gd name="T4" fmla="*/ 2147483647 w 108"/>
              <a:gd name="T5" fmla="*/ 2147483647 h 217"/>
              <a:gd name="T6" fmla="*/ 0 60000 65536"/>
              <a:gd name="T7" fmla="*/ 0 60000 65536"/>
              <a:gd name="T8" fmla="*/ 0 60000 65536"/>
              <a:gd name="T9" fmla="*/ 0 w 108"/>
              <a:gd name="T10" fmla="*/ 0 h 217"/>
              <a:gd name="T11" fmla="*/ 108 w 108"/>
              <a:gd name="T12" fmla="*/ 217 h 217"/>
            </a:gdLst>
            <a:ahLst/>
            <a:cxnLst>
              <a:cxn ang="T6">
                <a:pos x="T0" y="T1"/>
              </a:cxn>
              <a:cxn ang="T7">
                <a:pos x="T2" y="T3"/>
              </a:cxn>
              <a:cxn ang="T8">
                <a:pos x="T4" y="T5"/>
              </a:cxn>
            </a:cxnLst>
            <a:rect l="T9" t="T10" r="T11" b="T12"/>
            <a:pathLst>
              <a:path w="108" h="217">
                <a:moveTo>
                  <a:pt x="0" y="0"/>
                </a:moveTo>
                <a:lnTo>
                  <a:pt x="108" y="0"/>
                </a:lnTo>
                <a:lnTo>
                  <a:pt x="108" y="217"/>
                </a:lnTo>
              </a:path>
            </a:pathLst>
          </a:custGeom>
          <a:noFill/>
          <a:ln w="60325">
            <a:solidFill>
              <a:schemeClr val="bg1"/>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89" name="Freeform 26"/>
          <p:cNvSpPr>
            <a:spLocks/>
          </p:cNvSpPr>
          <p:nvPr/>
        </p:nvSpPr>
        <p:spPr bwMode="auto">
          <a:xfrm>
            <a:off x="1874044" y="3779044"/>
            <a:ext cx="182166" cy="182166"/>
          </a:xfrm>
          <a:custGeom>
            <a:avLst/>
            <a:gdLst>
              <a:gd name="T0" fmla="*/ 2147483647 w 153"/>
              <a:gd name="T1" fmla="*/ 0 h 153"/>
              <a:gd name="T2" fmla="*/ 2147483647 w 153"/>
              <a:gd name="T3" fmla="*/ 2147483647 h 153"/>
              <a:gd name="T4" fmla="*/ 2147483647 w 153"/>
              <a:gd name="T5" fmla="*/ 2147483647 h 153"/>
              <a:gd name="T6" fmla="*/ 0 w 153"/>
              <a:gd name="T7" fmla="*/ 2147483647 h 153"/>
              <a:gd name="T8" fmla="*/ 2147483647 w 153"/>
              <a:gd name="T9" fmla="*/ 0 h 153"/>
              <a:gd name="T10" fmla="*/ 0 60000 65536"/>
              <a:gd name="T11" fmla="*/ 0 60000 65536"/>
              <a:gd name="T12" fmla="*/ 0 60000 65536"/>
              <a:gd name="T13" fmla="*/ 0 60000 65536"/>
              <a:gd name="T14" fmla="*/ 0 60000 65536"/>
              <a:gd name="T15" fmla="*/ 0 w 153"/>
              <a:gd name="T16" fmla="*/ 0 h 153"/>
              <a:gd name="T17" fmla="*/ 153 w 153"/>
              <a:gd name="T18" fmla="*/ 153 h 153"/>
            </a:gdLst>
            <a:ahLst/>
            <a:cxnLst>
              <a:cxn ang="T10">
                <a:pos x="T0" y="T1"/>
              </a:cxn>
              <a:cxn ang="T11">
                <a:pos x="T2" y="T3"/>
              </a:cxn>
              <a:cxn ang="T12">
                <a:pos x="T4" y="T5"/>
              </a:cxn>
              <a:cxn ang="T13">
                <a:pos x="T6" y="T7"/>
              </a:cxn>
              <a:cxn ang="T14">
                <a:pos x="T8" y="T9"/>
              </a:cxn>
            </a:cxnLst>
            <a:rect l="T15" t="T16" r="T17" b="T18"/>
            <a:pathLst>
              <a:path w="153" h="153">
                <a:moveTo>
                  <a:pt x="77" y="0"/>
                </a:moveTo>
                <a:lnTo>
                  <a:pt x="153" y="77"/>
                </a:lnTo>
                <a:lnTo>
                  <a:pt x="77" y="153"/>
                </a:lnTo>
                <a:lnTo>
                  <a:pt x="0" y="77"/>
                </a:lnTo>
                <a:lnTo>
                  <a:pt x="77" y="0"/>
                </a:lnTo>
                <a:close/>
              </a:path>
            </a:pathLst>
          </a:custGeom>
          <a:solidFill>
            <a:srgbClr val="000000"/>
          </a:solidFill>
          <a:ln w="0">
            <a:solidFill>
              <a:schemeClr val="bg1"/>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090" name="Freeform 27"/>
          <p:cNvSpPr>
            <a:spLocks/>
          </p:cNvSpPr>
          <p:nvPr/>
        </p:nvSpPr>
        <p:spPr bwMode="auto">
          <a:xfrm>
            <a:off x="2146697" y="4326731"/>
            <a:ext cx="182166" cy="182166"/>
          </a:xfrm>
          <a:custGeom>
            <a:avLst/>
            <a:gdLst>
              <a:gd name="T0" fmla="*/ 2147483647 w 153"/>
              <a:gd name="T1" fmla="*/ 0 h 153"/>
              <a:gd name="T2" fmla="*/ 2147483647 w 153"/>
              <a:gd name="T3" fmla="*/ 2147483647 h 153"/>
              <a:gd name="T4" fmla="*/ 2147483647 w 153"/>
              <a:gd name="T5" fmla="*/ 2147483647 h 153"/>
              <a:gd name="T6" fmla="*/ 0 w 153"/>
              <a:gd name="T7" fmla="*/ 2147483647 h 153"/>
              <a:gd name="T8" fmla="*/ 2147483647 w 153"/>
              <a:gd name="T9" fmla="*/ 0 h 153"/>
              <a:gd name="T10" fmla="*/ 0 60000 65536"/>
              <a:gd name="T11" fmla="*/ 0 60000 65536"/>
              <a:gd name="T12" fmla="*/ 0 60000 65536"/>
              <a:gd name="T13" fmla="*/ 0 60000 65536"/>
              <a:gd name="T14" fmla="*/ 0 60000 65536"/>
              <a:gd name="T15" fmla="*/ 0 w 153"/>
              <a:gd name="T16" fmla="*/ 0 h 153"/>
              <a:gd name="T17" fmla="*/ 153 w 153"/>
              <a:gd name="T18" fmla="*/ 153 h 153"/>
            </a:gdLst>
            <a:ahLst/>
            <a:cxnLst>
              <a:cxn ang="T10">
                <a:pos x="T0" y="T1"/>
              </a:cxn>
              <a:cxn ang="T11">
                <a:pos x="T2" y="T3"/>
              </a:cxn>
              <a:cxn ang="T12">
                <a:pos x="T4" y="T5"/>
              </a:cxn>
              <a:cxn ang="T13">
                <a:pos x="T6" y="T7"/>
              </a:cxn>
              <a:cxn ang="T14">
                <a:pos x="T8" y="T9"/>
              </a:cxn>
            </a:cxnLst>
            <a:rect l="T15" t="T16" r="T17" b="T18"/>
            <a:pathLst>
              <a:path w="153" h="153">
                <a:moveTo>
                  <a:pt x="77" y="0"/>
                </a:moveTo>
                <a:lnTo>
                  <a:pt x="153" y="76"/>
                </a:lnTo>
                <a:lnTo>
                  <a:pt x="77" y="153"/>
                </a:lnTo>
                <a:lnTo>
                  <a:pt x="0" y="76"/>
                </a:lnTo>
                <a:lnTo>
                  <a:pt x="77" y="0"/>
                </a:lnTo>
                <a:close/>
              </a:path>
            </a:pathLst>
          </a:custGeom>
          <a:solidFill>
            <a:srgbClr val="000000"/>
          </a:solidFill>
          <a:ln w="0">
            <a:solidFill>
              <a:schemeClr val="bg1"/>
            </a:solidFill>
            <a:round/>
            <a:headEnd/>
            <a:tailEnd/>
          </a:ln>
        </p:spPr>
        <p:txBody>
          <a:bodyPr/>
          <a:lstStyle/>
          <a:p>
            <a:endParaRPr lang="ja-JP" altLang="en-US" sz="1500" b="0">
              <a:solidFill>
                <a:srgbClr val="000000"/>
              </a:solidFill>
              <a:latin typeface="MS PGothic" panose="020B0600070205080204" pitchFamily="34" charset="-128"/>
              <a:ea typeface="MS PGothic" panose="020B0600070205080204" pitchFamily="34" charset="-128"/>
            </a:endParaRPr>
          </a:p>
        </p:txBody>
      </p:sp>
      <p:sp>
        <p:nvSpPr>
          <p:cNvPr id="88091" name="Line 28"/>
          <p:cNvSpPr>
            <a:spLocks noChangeShapeType="1"/>
          </p:cNvSpPr>
          <p:nvPr/>
        </p:nvSpPr>
        <p:spPr bwMode="auto">
          <a:xfrm>
            <a:off x="1647825" y="4417219"/>
            <a:ext cx="4541044" cy="1191"/>
          </a:xfrm>
          <a:prstGeom prst="line">
            <a:avLst/>
          </a:prstGeom>
          <a:noFill/>
          <a:ln w="60325">
            <a:solidFill>
              <a:schemeClr val="bg1"/>
            </a:solidFill>
            <a:round/>
            <a:headEnd/>
            <a:tailEnd/>
          </a:ln>
        </p:spPr>
        <p:txBody>
          <a:bodyPr/>
          <a:lstStyle/>
          <a:p>
            <a:endParaRPr lang="ja-JP" altLang="en-US" sz="1500" b="0">
              <a:solidFill>
                <a:srgbClr val="000000"/>
              </a:solidFill>
              <a:latin typeface="MS PGothic" panose="020B0600070205080204" pitchFamily="34" charset="-128"/>
              <a:ea typeface="MS PGothic" panose="020B0600070205080204" pitchFamily="34" charset="-128"/>
            </a:endParaRPr>
          </a:p>
        </p:txBody>
      </p:sp>
      <p:sp>
        <p:nvSpPr>
          <p:cNvPr id="88092" name="Line 29"/>
          <p:cNvSpPr>
            <a:spLocks noChangeShapeType="1"/>
          </p:cNvSpPr>
          <p:nvPr/>
        </p:nvSpPr>
        <p:spPr bwMode="auto">
          <a:xfrm>
            <a:off x="1647825" y="4417221"/>
            <a:ext cx="1192" cy="98822"/>
          </a:xfrm>
          <a:prstGeom prst="line">
            <a:avLst/>
          </a:prstGeom>
          <a:noFill/>
          <a:ln w="60325">
            <a:solidFill>
              <a:schemeClr val="bg1"/>
            </a:solidFill>
            <a:round/>
            <a:headEnd/>
            <a:tailEnd/>
          </a:ln>
        </p:spPr>
        <p:txBody>
          <a:bodyPr/>
          <a:lstStyle/>
          <a:p>
            <a:endParaRPr lang="ja-JP" altLang="en-US" sz="1500" b="0">
              <a:solidFill>
                <a:srgbClr val="000000"/>
              </a:solidFill>
              <a:latin typeface="MS PGothic" panose="020B0600070205080204" pitchFamily="34" charset="-128"/>
              <a:ea typeface="MS PGothic" panose="020B0600070205080204" pitchFamily="34" charset="-128"/>
            </a:endParaRPr>
          </a:p>
        </p:txBody>
      </p:sp>
      <p:sp>
        <p:nvSpPr>
          <p:cNvPr id="88093" name="Rectangle 30"/>
          <p:cNvSpPr>
            <a:spLocks noChangeArrowheads="1"/>
          </p:cNvSpPr>
          <p:nvPr/>
        </p:nvSpPr>
        <p:spPr bwMode="auto">
          <a:xfrm>
            <a:off x="1500189" y="4545806"/>
            <a:ext cx="149080" cy="357790"/>
          </a:xfrm>
          <a:prstGeom prst="rect">
            <a:avLst/>
          </a:prstGeom>
          <a:noFill/>
          <a:ln w="9525">
            <a:noFill/>
            <a:miter lim="800000"/>
            <a:headEnd/>
            <a:tailEnd/>
          </a:ln>
        </p:spPr>
        <p:txBody>
          <a:bodyPr wrap="none" lIns="0" tIns="0" rIns="0" bIns="0">
            <a:spAutoFit/>
          </a:bodyPr>
          <a:lstStyle/>
          <a:p>
            <a:r>
              <a:rPr kumimoji="0" lang="zh-CN" altLang="en-US" sz="2325" b="0">
                <a:solidFill>
                  <a:srgbClr val="000000"/>
                </a:solidFill>
                <a:latin typeface="MS PGothic" panose="020B0600070205080204" pitchFamily="34" charset="-128"/>
                <a:ea typeface="MS PGothic" panose="020B0600070205080204" pitchFamily="34" charset="-128"/>
              </a:rPr>
              <a:t>0</a:t>
            </a:r>
            <a:endParaRPr kumimoji="0" lang="zh-CN" altLang="en-US" sz="1350" b="0">
              <a:solidFill>
                <a:srgbClr val="000000"/>
              </a:solidFill>
              <a:latin typeface="MS PGothic" panose="020B0600070205080204" pitchFamily="34" charset="-128"/>
              <a:ea typeface="MS PGothic" panose="020B0600070205080204" pitchFamily="34" charset="-128"/>
            </a:endParaRPr>
          </a:p>
        </p:txBody>
      </p:sp>
      <p:sp>
        <p:nvSpPr>
          <p:cNvPr id="88094" name="Line 31"/>
          <p:cNvSpPr>
            <a:spLocks noChangeShapeType="1"/>
          </p:cNvSpPr>
          <p:nvPr/>
        </p:nvSpPr>
        <p:spPr bwMode="auto">
          <a:xfrm>
            <a:off x="2556274" y="4417221"/>
            <a:ext cx="1190" cy="98822"/>
          </a:xfrm>
          <a:prstGeom prst="line">
            <a:avLst/>
          </a:prstGeom>
          <a:noFill/>
          <a:ln w="60325">
            <a:solidFill>
              <a:schemeClr val="bg1"/>
            </a:solidFill>
            <a:round/>
            <a:headEnd/>
            <a:tailEnd/>
          </a:ln>
        </p:spPr>
        <p:txBody>
          <a:bodyPr/>
          <a:lstStyle/>
          <a:p>
            <a:endParaRPr lang="ja-JP" altLang="en-US" sz="1500" b="0">
              <a:solidFill>
                <a:srgbClr val="000000"/>
              </a:solidFill>
              <a:latin typeface="MS PGothic" panose="020B0600070205080204" pitchFamily="34" charset="-128"/>
              <a:ea typeface="MS PGothic" panose="020B0600070205080204" pitchFamily="34" charset="-128"/>
            </a:endParaRPr>
          </a:p>
        </p:txBody>
      </p:sp>
      <p:sp>
        <p:nvSpPr>
          <p:cNvPr id="88095" name="Rectangle 32"/>
          <p:cNvSpPr>
            <a:spLocks noChangeArrowheads="1"/>
          </p:cNvSpPr>
          <p:nvPr/>
        </p:nvSpPr>
        <p:spPr bwMode="auto">
          <a:xfrm>
            <a:off x="2326482" y="4545806"/>
            <a:ext cx="298159" cy="357790"/>
          </a:xfrm>
          <a:prstGeom prst="rect">
            <a:avLst/>
          </a:prstGeom>
          <a:noFill/>
          <a:ln w="9525">
            <a:noFill/>
            <a:miter lim="800000"/>
            <a:headEnd/>
            <a:tailEnd/>
          </a:ln>
        </p:spPr>
        <p:txBody>
          <a:bodyPr wrap="none" lIns="0" tIns="0" rIns="0" bIns="0">
            <a:spAutoFit/>
          </a:bodyPr>
          <a:lstStyle/>
          <a:p>
            <a:r>
              <a:rPr kumimoji="0" lang="zh-CN" altLang="en-US" sz="2325" b="0">
                <a:solidFill>
                  <a:srgbClr val="000000"/>
                </a:solidFill>
                <a:latin typeface="MS PGothic" panose="020B0600070205080204" pitchFamily="34" charset="-128"/>
                <a:ea typeface="MS PGothic" panose="020B0600070205080204" pitchFamily="34" charset="-128"/>
              </a:rPr>
              <a:t>20</a:t>
            </a:r>
            <a:endParaRPr kumimoji="0" lang="zh-CN" altLang="en-US" sz="1350" b="0">
              <a:solidFill>
                <a:srgbClr val="000000"/>
              </a:solidFill>
              <a:latin typeface="MS PGothic" panose="020B0600070205080204" pitchFamily="34" charset="-128"/>
              <a:ea typeface="MS PGothic" panose="020B0600070205080204" pitchFamily="34" charset="-128"/>
            </a:endParaRPr>
          </a:p>
        </p:txBody>
      </p:sp>
      <p:sp>
        <p:nvSpPr>
          <p:cNvPr id="88096" name="Line 33"/>
          <p:cNvSpPr>
            <a:spLocks noChangeShapeType="1"/>
          </p:cNvSpPr>
          <p:nvPr/>
        </p:nvSpPr>
        <p:spPr bwMode="auto">
          <a:xfrm>
            <a:off x="3464718" y="4417221"/>
            <a:ext cx="1192" cy="98822"/>
          </a:xfrm>
          <a:prstGeom prst="line">
            <a:avLst/>
          </a:prstGeom>
          <a:noFill/>
          <a:ln w="60325">
            <a:solidFill>
              <a:schemeClr val="bg1"/>
            </a:solidFill>
            <a:round/>
            <a:headEnd/>
            <a:tailEnd/>
          </a:ln>
        </p:spPr>
        <p:txBody>
          <a:bodyPr/>
          <a:lstStyle/>
          <a:p>
            <a:endParaRPr lang="ja-JP" altLang="en-US" sz="1500" b="0">
              <a:solidFill>
                <a:srgbClr val="000000"/>
              </a:solidFill>
              <a:latin typeface="MS PGothic" panose="020B0600070205080204" pitchFamily="34" charset="-128"/>
              <a:ea typeface="MS PGothic" panose="020B0600070205080204" pitchFamily="34" charset="-128"/>
            </a:endParaRPr>
          </a:p>
        </p:txBody>
      </p:sp>
      <p:sp>
        <p:nvSpPr>
          <p:cNvPr id="88097" name="Rectangle 34"/>
          <p:cNvSpPr>
            <a:spLocks noChangeArrowheads="1"/>
          </p:cNvSpPr>
          <p:nvPr/>
        </p:nvSpPr>
        <p:spPr bwMode="auto">
          <a:xfrm>
            <a:off x="3234930" y="4545806"/>
            <a:ext cx="298159" cy="357790"/>
          </a:xfrm>
          <a:prstGeom prst="rect">
            <a:avLst/>
          </a:prstGeom>
          <a:noFill/>
          <a:ln w="9525">
            <a:noFill/>
            <a:miter lim="800000"/>
            <a:headEnd/>
            <a:tailEnd/>
          </a:ln>
        </p:spPr>
        <p:txBody>
          <a:bodyPr wrap="none" lIns="0" tIns="0" rIns="0" bIns="0">
            <a:spAutoFit/>
          </a:bodyPr>
          <a:lstStyle/>
          <a:p>
            <a:r>
              <a:rPr kumimoji="0" lang="zh-CN" altLang="en-US" sz="2325" b="0">
                <a:solidFill>
                  <a:srgbClr val="000000"/>
                </a:solidFill>
                <a:latin typeface="MS PGothic" panose="020B0600070205080204" pitchFamily="34" charset="-128"/>
                <a:ea typeface="MS PGothic" panose="020B0600070205080204" pitchFamily="34" charset="-128"/>
              </a:rPr>
              <a:t>40</a:t>
            </a:r>
            <a:endParaRPr kumimoji="0" lang="zh-CN" altLang="en-US" sz="1350" b="0">
              <a:solidFill>
                <a:srgbClr val="000000"/>
              </a:solidFill>
              <a:latin typeface="MS PGothic" panose="020B0600070205080204" pitchFamily="34" charset="-128"/>
              <a:ea typeface="MS PGothic" panose="020B0600070205080204" pitchFamily="34" charset="-128"/>
            </a:endParaRPr>
          </a:p>
        </p:txBody>
      </p:sp>
      <p:sp>
        <p:nvSpPr>
          <p:cNvPr id="88098" name="Line 35"/>
          <p:cNvSpPr>
            <a:spLocks noChangeShapeType="1"/>
          </p:cNvSpPr>
          <p:nvPr/>
        </p:nvSpPr>
        <p:spPr bwMode="auto">
          <a:xfrm>
            <a:off x="4371975" y="4417221"/>
            <a:ext cx="1192" cy="98822"/>
          </a:xfrm>
          <a:prstGeom prst="line">
            <a:avLst/>
          </a:prstGeom>
          <a:noFill/>
          <a:ln w="60325">
            <a:solidFill>
              <a:schemeClr val="bg1"/>
            </a:solidFill>
            <a:round/>
            <a:headEnd/>
            <a:tailEnd/>
          </a:ln>
        </p:spPr>
        <p:txBody>
          <a:bodyPr/>
          <a:lstStyle/>
          <a:p>
            <a:endParaRPr lang="ja-JP" altLang="en-US" sz="1500" b="0">
              <a:solidFill>
                <a:srgbClr val="000000"/>
              </a:solidFill>
              <a:latin typeface="MS PGothic" panose="020B0600070205080204" pitchFamily="34" charset="-128"/>
              <a:ea typeface="MS PGothic" panose="020B0600070205080204" pitchFamily="34" charset="-128"/>
            </a:endParaRPr>
          </a:p>
        </p:txBody>
      </p:sp>
      <p:sp>
        <p:nvSpPr>
          <p:cNvPr id="88099" name="Rectangle 36"/>
          <p:cNvSpPr>
            <a:spLocks noChangeArrowheads="1"/>
          </p:cNvSpPr>
          <p:nvPr/>
        </p:nvSpPr>
        <p:spPr bwMode="auto">
          <a:xfrm>
            <a:off x="4142186" y="4545806"/>
            <a:ext cx="298159" cy="357790"/>
          </a:xfrm>
          <a:prstGeom prst="rect">
            <a:avLst/>
          </a:prstGeom>
          <a:noFill/>
          <a:ln w="9525">
            <a:noFill/>
            <a:miter lim="800000"/>
            <a:headEnd/>
            <a:tailEnd/>
          </a:ln>
        </p:spPr>
        <p:txBody>
          <a:bodyPr wrap="none" lIns="0" tIns="0" rIns="0" bIns="0">
            <a:spAutoFit/>
          </a:bodyPr>
          <a:lstStyle/>
          <a:p>
            <a:r>
              <a:rPr kumimoji="0" lang="zh-CN" altLang="en-US" sz="2325" b="0">
                <a:solidFill>
                  <a:srgbClr val="000000"/>
                </a:solidFill>
                <a:latin typeface="MS PGothic" panose="020B0600070205080204" pitchFamily="34" charset="-128"/>
                <a:ea typeface="MS PGothic" panose="020B0600070205080204" pitchFamily="34" charset="-128"/>
              </a:rPr>
              <a:t>60</a:t>
            </a:r>
            <a:endParaRPr kumimoji="0" lang="zh-CN" altLang="en-US" sz="1350" b="0">
              <a:solidFill>
                <a:srgbClr val="000000"/>
              </a:solidFill>
              <a:latin typeface="MS PGothic" panose="020B0600070205080204" pitchFamily="34" charset="-128"/>
              <a:ea typeface="MS PGothic" panose="020B0600070205080204" pitchFamily="34" charset="-128"/>
            </a:endParaRPr>
          </a:p>
        </p:txBody>
      </p:sp>
      <p:sp>
        <p:nvSpPr>
          <p:cNvPr id="88100" name="Line 37"/>
          <p:cNvSpPr>
            <a:spLocks noChangeShapeType="1"/>
          </p:cNvSpPr>
          <p:nvPr/>
        </p:nvSpPr>
        <p:spPr bwMode="auto">
          <a:xfrm>
            <a:off x="5280424" y="4417221"/>
            <a:ext cx="1190" cy="98822"/>
          </a:xfrm>
          <a:prstGeom prst="line">
            <a:avLst/>
          </a:prstGeom>
          <a:noFill/>
          <a:ln w="60325">
            <a:solidFill>
              <a:schemeClr val="bg1"/>
            </a:solidFill>
            <a:round/>
            <a:headEnd/>
            <a:tailEnd/>
          </a:ln>
        </p:spPr>
        <p:txBody>
          <a:bodyPr/>
          <a:lstStyle/>
          <a:p>
            <a:endParaRPr lang="ja-JP" altLang="en-US" sz="1500" b="0">
              <a:solidFill>
                <a:srgbClr val="000000"/>
              </a:solidFill>
              <a:latin typeface="MS PGothic" panose="020B0600070205080204" pitchFamily="34" charset="-128"/>
              <a:ea typeface="MS PGothic" panose="020B0600070205080204" pitchFamily="34" charset="-128"/>
            </a:endParaRPr>
          </a:p>
        </p:txBody>
      </p:sp>
      <p:sp>
        <p:nvSpPr>
          <p:cNvPr id="88101" name="Rectangle 38"/>
          <p:cNvSpPr>
            <a:spLocks noChangeArrowheads="1"/>
          </p:cNvSpPr>
          <p:nvPr/>
        </p:nvSpPr>
        <p:spPr bwMode="auto">
          <a:xfrm>
            <a:off x="5050632" y="4545806"/>
            <a:ext cx="298159" cy="357790"/>
          </a:xfrm>
          <a:prstGeom prst="rect">
            <a:avLst/>
          </a:prstGeom>
          <a:noFill/>
          <a:ln w="9525">
            <a:noFill/>
            <a:miter lim="800000"/>
            <a:headEnd/>
            <a:tailEnd/>
          </a:ln>
        </p:spPr>
        <p:txBody>
          <a:bodyPr wrap="none" lIns="0" tIns="0" rIns="0" bIns="0">
            <a:spAutoFit/>
          </a:bodyPr>
          <a:lstStyle/>
          <a:p>
            <a:r>
              <a:rPr kumimoji="0" lang="zh-CN" altLang="en-US" sz="2325" b="0">
                <a:solidFill>
                  <a:srgbClr val="000000"/>
                </a:solidFill>
                <a:latin typeface="MS PGothic" panose="020B0600070205080204" pitchFamily="34" charset="-128"/>
                <a:ea typeface="MS PGothic" panose="020B0600070205080204" pitchFamily="34" charset="-128"/>
              </a:rPr>
              <a:t>80</a:t>
            </a:r>
            <a:endParaRPr kumimoji="0" lang="zh-CN" altLang="en-US" sz="1350" b="0">
              <a:solidFill>
                <a:srgbClr val="000000"/>
              </a:solidFill>
              <a:latin typeface="MS PGothic" panose="020B0600070205080204" pitchFamily="34" charset="-128"/>
              <a:ea typeface="MS PGothic" panose="020B0600070205080204" pitchFamily="34" charset="-128"/>
            </a:endParaRPr>
          </a:p>
        </p:txBody>
      </p:sp>
      <p:sp>
        <p:nvSpPr>
          <p:cNvPr id="88102" name="Line 39"/>
          <p:cNvSpPr>
            <a:spLocks noChangeShapeType="1"/>
          </p:cNvSpPr>
          <p:nvPr/>
        </p:nvSpPr>
        <p:spPr bwMode="auto">
          <a:xfrm>
            <a:off x="6188869" y="4417221"/>
            <a:ext cx="1192" cy="98822"/>
          </a:xfrm>
          <a:prstGeom prst="line">
            <a:avLst/>
          </a:prstGeom>
          <a:noFill/>
          <a:ln w="60325">
            <a:solidFill>
              <a:schemeClr val="bg1"/>
            </a:solidFill>
            <a:round/>
            <a:headEnd/>
            <a:tailEnd/>
          </a:ln>
        </p:spPr>
        <p:txBody>
          <a:bodyPr/>
          <a:lstStyle/>
          <a:p>
            <a:endParaRPr lang="ja-JP" altLang="en-US" sz="1500" b="0">
              <a:solidFill>
                <a:srgbClr val="000000"/>
              </a:solidFill>
              <a:latin typeface="MS PGothic" panose="020B0600070205080204" pitchFamily="34" charset="-128"/>
              <a:ea typeface="MS PGothic" panose="020B0600070205080204" pitchFamily="34" charset="-128"/>
            </a:endParaRPr>
          </a:p>
        </p:txBody>
      </p:sp>
      <p:sp>
        <p:nvSpPr>
          <p:cNvPr id="88103" name="Rectangle 40"/>
          <p:cNvSpPr>
            <a:spLocks noChangeArrowheads="1"/>
          </p:cNvSpPr>
          <p:nvPr/>
        </p:nvSpPr>
        <p:spPr bwMode="auto">
          <a:xfrm>
            <a:off x="5878116" y="4545806"/>
            <a:ext cx="447238" cy="357790"/>
          </a:xfrm>
          <a:prstGeom prst="rect">
            <a:avLst/>
          </a:prstGeom>
          <a:noFill/>
          <a:ln w="9525">
            <a:noFill/>
            <a:miter lim="800000"/>
            <a:headEnd/>
            <a:tailEnd/>
          </a:ln>
        </p:spPr>
        <p:txBody>
          <a:bodyPr wrap="none" lIns="0" tIns="0" rIns="0" bIns="0">
            <a:spAutoFit/>
          </a:bodyPr>
          <a:lstStyle/>
          <a:p>
            <a:r>
              <a:rPr kumimoji="0" lang="zh-CN" altLang="en-US" sz="2325" b="0">
                <a:solidFill>
                  <a:srgbClr val="000000"/>
                </a:solidFill>
                <a:latin typeface="MS PGothic" panose="020B0600070205080204" pitchFamily="34" charset="-128"/>
                <a:ea typeface="MS PGothic" panose="020B0600070205080204" pitchFamily="34" charset="-128"/>
              </a:rPr>
              <a:t>100</a:t>
            </a:r>
            <a:endParaRPr kumimoji="0" lang="zh-CN" altLang="en-US" sz="1350" b="0">
              <a:solidFill>
                <a:srgbClr val="000000"/>
              </a:solidFill>
              <a:latin typeface="MS PGothic" panose="020B0600070205080204" pitchFamily="34" charset="-128"/>
              <a:ea typeface="MS PGothic" panose="020B0600070205080204" pitchFamily="34" charset="-128"/>
            </a:endParaRPr>
          </a:p>
        </p:txBody>
      </p:sp>
      <p:sp>
        <p:nvSpPr>
          <p:cNvPr id="88104" name="Line 41"/>
          <p:cNvSpPr>
            <a:spLocks noChangeShapeType="1"/>
          </p:cNvSpPr>
          <p:nvPr/>
        </p:nvSpPr>
        <p:spPr bwMode="auto">
          <a:xfrm flipV="1">
            <a:off x="1647825" y="1670447"/>
            <a:ext cx="1192" cy="2746772"/>
          </a:xfrm>
          <a:prstGeom prst="line">
            <a:avLst/>
          </a:prstGeom>
          <a:noFill/>
          <a:ln w="60325">
            <a:solidFill>
              <a:schemeClr val="bg1"/>
            </a:solidFill>
            <a:round/>
            <a:headEnd/>
            <a:tailEnd/>
          </a:ln>
        </p:spPr>
        <p:txBody>
          <a:bodyPr/>
          <a:lstStyle/>
          <a:p>
            <a:endParaRPr lang="ja-JP" altLang="en-US" sz="1500" b="0">
              <a:solidFill>
                <a:srgbClr val="000000"/>
              </a:solidFill>
              <a:latin typeface="MS PGothic" panose="020B0600070205080204" pitchFamily="34" charset="-128"/>
              <a:ea typeface="MS PGothic" panose="020B0600070205080204" pitchFamily="34" charset="-128"/>
            </a:endParaRPr>
          </a:p>
        </p:txBody>
      </p:sp>
      <p:sp>
        <p:nvSpPr>
          <p:cNvPr id="88105" name="Line 42"/>
          <p:cNvSpPr>
            <a:spLocks noChangeShapeType="1"/>
          </p:cNvSpPr>
          <p:nvPr/>
        </p:nvSpPr>
        <p:spPr bwMode="auto">
          <a:xfrm flipH="1">
            <a:off x="1549003" y="4417219"/>
            <a:ext cx="98822" cy="1191"/>
          </a:xfrm>
          <a:prstGeom prst="line">
            <a:avLst/>
          </a:prstGeom>
          <a:noFill/>
          <a:ln w="60325">
            <a:solidFill>
              <a:schemeClr val="bg1"/>
            </a:solidFill>
            <a:round/>
            <a:headEnd/>
            <a:tailEnd/>
          </a:ln>
        </p:spPr>
        <p:txBody>
          <a:bodyPr/>
          <a:lstStyle/>
          <a:p>
            <a:endParaRPr lang="ja-JP" altLang="en-US" sz="1500" b="0">
              <a:solidFill>
                <a:srgbClr val="000000"/>
              </a:solidFill>
              <a:latin typeface="MS PGothic" panose="020B0600070205080204" pitchFamily="34" charset="-128"/>
              <a:ea typeface="MS PGothic" panose="020B0600070205080204" pitchFamily="34" charset="-128"/>
            </a:endParaRPr>
          </a:p>
        </p:txBody>
      </p:sp>
      <p:sp>
        <p:nvSpPr>
          <p:cNvPr id="88106" name="Rectangle 43"/>
          <p:cNvSpPr>
            <a:spLocks noChangeArrowheads="1"/>
          </p:cNvSpPr>
          <p:nvPr/>
        </p:nvSpPr>
        <p:spPr bwMode="auto">
          <a:xfrm>
            <a:off x="1223963" y="4251722"/>
            <a:ext cx="149080" cy="357790"/>
          </a:xfrm>
          <a:prstGeom prst="rect">
            <a:avLst/>
          </a:prstGeom>
          <a:noFill/>
          <a:ln w="9525">
            <a:noFill/>
            <a:miter lim="800000"/>
            <a:headEnd/>
            <a:tailEnd/>
          </a:ln>
        </p:spPr>
        <p:txBody>
          <a:bodyPr wrap="none" lIns="0" tIns="0" rIns="0" bIns="0">
            <a:spAutoFit/>
          </a:bodyPr>
          <a:lstStyle/>
          <a:p>
            <a:r>
              <a:rPr kumimoji="0" lang="zh-CN" altLang="en-US" sz="2325" b="0">
                <a:solidFill>
                  <a:srgbClr val="000000"/>
                </a:solidFill>
                <a:latin typeface="MS PGothic" panose="020B0600070205080204" pitchFamily="34" charset="-128"/>
                <a:ea typeface="MS PGothic" panose="020B0600070205080204" pitchFamily="34" charset="-128"/>
              </a:rPr>
              <a:t>0</a:t>
            </a:r>
            <a:endParaRPr kumimoji="0" lang="zh-CN" altLang="en-US" sz="1350" b="0">
              <a:solidFill>
                <a:srgbClr val="000000"/>
              </a:solidFill>
              <a:latin typeface="MS PGothic" panose="020B0600070205080204" pitchFamily="34" charset="-128"/>
              <a:ea typeface="MS PGothic" panose="020B0600070205080204" pitchFamily="34" charset="-128"/>
            </a:endParaRPr>
          </a:p>
        </p:txBody>
      </p:sp>
      <p:sp>
        <p:nvSpPr>
          <p:cNvPr id="88107" name="Line 44"/>
          <p:cNvSpPr>
            <a:spLocks noChangeShapeType="1"/>
          </p:cNvSpPr>
          <p:nvPr/>
        </p:nvSpPr>
        <p:spPr bwMode="auto">
          <a:xfrm flipH="1">
            <a:off x="1549003" y="3870724"/>
            <a:ext cx="98822" cy="1190"/>
          </a:xfrm>
          <a:prstGeom prst="line">
            <a:avLst/>
          </a:prstGeom>
          <a:noFill/>
          <a:ln w="60325">
            <a:solidFill>
              <a:schemeClr val="bg1"/>
            </a:solidFill>
            <a:round/>
            <a:headEnd/>
            <a:tailEnd/>
          </a:ln>
        </p:spPr>
        <p:txBody>
          <a:bodyPr/>
          <a:lstStyle/>
          <a:p>
            <a:endParaRPr lang="ja-JP" altLang="en-US" sz="1500" b="0">
              <a:solidFill>
                <a:srgbClr val="000000"/>
              </a:solidFill>
              <a:latin typeface="MS PGothic" panose="020B0600070205080204" pitchFamily="34" charset="-128"/>
              <a:ea typeface="MS PGothic" panose="020B0600070205080204" pitchFamily="34" charset="-128"/>
            </a:endParaRPr>
          </a:p>
        </p:txBody>
      </p:sp>
      <p:sp>
        <p:nvSpPr>
          <p:cNvPr id="88108" name="Rectangle 45"/>
          <p:cNvSpPr>
            <a:spLocks noChangeArrowheads="1"/>
          </p:cNvSpPr>
          <p:nvPr/>
        </p:nvSpPr>
        <p:spPr bwMode="auto">
          <a:xfrm>
            <a:off x="1059657" y="3704035"/>
            <a:ext cx="298159" cy="357790"/>
          </a:xfrm>
          <a:prstGeom prst="rect">
            <a:avLst/>
          </a:prstGeom>
          <a:noFill/>
          <a:ln w="9525">
            <a:noFill/>
            <a:miter lim="800000"/>
            <a:headEnd/>
            <a:tailEnd/>
          </a:ln>
        </p:spPr>
        <p:txBody>
          <a:bodyPr wrap="none" lIns="0" tIns="0" rIns="0" bIns="0">
            <a:spAutoFit/>
          </a:bodyPr>
          <a:lstStyle/>
          <a:p>
            <a:r>
              <a:rPr kumimoji="0" lang="zh-CN" altLang="en-US" sz="2325" b="0">
                <a:solidFill>
                  <a:srgbClr val="000000"/>
                </a:solidFill>
                <a:latin typeface="MS PGothic" panose="020B0600070205080204" pitchFamily="34" charset="-128"/>
                <a:ea typeface="MS PGothic" panose="020B0600070205080204" pitchFamily="34" charset="-128"/>
              </a:rPr>
              <a:t>20</a:t>
            </a:r>
            <a:endParaRPr kumimoji="0" lang="zh-CN" altLang="en-US" sz="1350" b="0">
              <a:solidFill>
                <a:srgbClr val="000000"/>
              </a:solidFill>
              <a:latin typeface="MS PGothic" panose="020B0600070205080204" pitchFamily="34" charset="-128"/>
              <a:ea typeface="MS PGothic" panose="020B0600070205080204" pitchFamily="34" charset="-128"/>
            </a:endParaRPr>
          </a:p>
        </p:txBody>
      </p:sp>
      <p:sp>
        <p:nvSpPr>
          <p:cNvPr id="88109" name="Line 46"/>
          <p:cNvSpPr>
            <a:spLocks noChangeShapeType="1"/>
          </p:cNvSpPr>
          <p:nvPr/>
        </p:nvSpPr>
        <p:spPr bwMode="auto">
          <a:xfrm flipH="1">
            <a:off x="1549003" y="3320656"/>
            <a:ext cx="98822" cy="1190"/>
          </a:xfrm>
          <a:prstGeom prst="line">
            <a:avLst/>
          </a:prstGeom>
          <a:noFill/>
          <a:ln w="60325">
            <a:solidFill>
              <a:schemeClr val="bg1"/>
            </a:solidFill>
            <a:round/>
            <a:headEnd/>
            <a:tailEnd/>
          </a:ln>
        </p:spPr>
        <p:txBody>
          <a:bodyPr/>
          <a:lstStyle/>
          <a:p>
            <a:endParaRPr lang="ja-JP" altLang="en-US" sz="1500" b="0">
              <a:solidFill>
                <a:srgbClr val="000000"/>
              </a:solidFill>
              <a:latin typeface="MS PGothic" panose="020B0600070205080204" pitchFamily="34" charset="-128"/>
              <a:ea typeface="MS PGothic" panose="020B0600070205080204" pitchFamily="34" charset="-128"/>
            </a:endParaRPr>
          </a:p>
        </p:txBody>
      </p:sp>
      <p:sp>
        <p:nvSpPr>
          <p:cNvPr id="88110" name="Rectangle 47"/>
          <p:cNvSpPr>
            <a:spLocks noChangeArrowheads="1"/>
          </p:cNvSpPr>
          <p:nvPr/>
        </p:nvSpPr>
        <p:spPr bwMode="auto">
          <a:xfrm>
            <a:off x="1059657" y="3153966"/>
            <a:ext cx="298159" cy="357790"/>
          </a:xfrm>
          <a:prstGeom prst="rect">
            <a:avLst/>
          </a:prstGeom>
          <a:noFill/>
          <a:ln w="9525">
            <a:noFill/>
            <a:miter lim="800000"/>
            <a:headEnd/>
            <a:tailEnd/>
          </a:ln>
        </p:spPr>
        <p:txBody>
          <a:bodyPr wrap="none" lIns="0" tIns="0" rIns="0" bIns="0">
            <a:spAutoFit/>
          </a:bodyPr>
          <a:lstStyle/>
          <a:p>
            <a:r>
              <a:rPr kumimoji="0" lang="zh-CN" altLang="en-US" sz="2325" b="0">
                <a:solidFill>
                  <a:srgbClr val="000000"/>
                </a:solidFill>
                <a:latin typeface="MS PGothic" panose="020B0600070205080204" pitchFamily="34" charset="-128"/>
                <a:ea typeface="MS PGothic" panose="020B0600070205080204" pitchFamily="34" charset="-128"/>
              </a:rPr>
              <a:t>40</a:t>
            </a:r>
            <a:endParaRPr kumimoji="0" lang="zh-CN" altLang="en-US" sz="1350" b="0">
              <a:solidFill>
                <a:srgbClr val="000000"/>
              </a:solidFill>
              <a:latin typeface="MS PGothic" panose="020B0600070205080204" pitchFamily="34" charset="-128"/>
              <a:ea typeface="MS PGothic" panose="020B0600070205080204" pitchFamily="34" charset="-128"/>
            </a:endParaRPr>
          </a:p>
        </p:txBody>
      </p:sp>
      <p:sp>
        <p:nvSpPr>
          <p:cNvPr id="88111" name="Line 48"/>
          <p:cNvSpPr>
            <a:spLocks noChangeShapeType="1"/>
          </p:cNvSpPr>
          <p:nvPr/>
        </p:nvSpPr>
        <p:spPr bwMode="auto">
          <a:xfrm flipH="1">
            <a:off x="1549003" y="2770587"/>
            <a:ext cx="98822" cy="1190"/>
          </a:xfrm>
          <a:prstGeom prst="line">
            <a:avLst/>
          </a:prstGeom>
          <a:noFill/>
          <a:ln w="60325">
            <a:solidFill>
              <a:schemeClr val="bg1"/>
            </a:solidFill>
            <a:round/>
            <a:headEnd/>
            <a:tailEnd/>
          </a:ln>
        </p:spPr>
        <p:txBody>
          <a:bodyPr/>
          <a:lstStyle/>
          <a:p>
            <a:endParaRPr lang="ja-JP" altLang="en-US" sz="1500" b="0">
              <a:solidFill>
                <a:srgbClr val="000000"/>
              </a:solidFill>
              <a:latin typeface="MS PGothic" panose="020B0600070205080204" pitchFamily="34" charset="-128"/>
              <a:ea typeface="MS PGothic" panose="020B0600070205080204" pitchFamily="34" charset="-128"/>
            </a:endParaRPr>
          </a:p>
        </p:txBody>
      </p:sp>
      <p:sp>
        <p:nvSpPr>
          <p:cNvPr id="88112" name="Rectangle 49"/>
          <p:cNvSpPr>
            <a:spLocks noChangeArrowheads="1"/>
          </p:cNvSpPr>
          <p:nvPr/>
        </p:nvSpPr>
        <p:spPr bwMode="auto">
          <a:xfrm>
            <a:off x="1059657" y="2603897"/>
            <a:ext cx="298159" cy="357790"/>
          </a:xfrm>
          <a:prstGeom prst="rect">
            <a:avLst/>
          </a:prstGeom>
          <a:noFill/>
          <a:ln w="9525">
            <a:noFill/>
            <a:miter lim="800000"/>
            <a:headEnd/>
            <a:tailEnd/>
          </a:ln>
        </p:spPr>
        <p:txBody>
          <a:bodyPr wrap="none" lIns="0" tIns="0" rIns="0" bIns="0">
            <a:spAutoFit/>
          </a:bodyPr>
          <a:lstStyle/>
          <a:p>
            <a:r>
              <a:rPr kumimoji="0" lang="zh-CN" altLang="en-US" sz="2325" b="0">
                <a:solidFill>
                  <a:srgbClr val="000000"/>
                </a:solidFill>
                <a:latin typeface="MS PGothic" panose="020B0600070205080204" pitchFamily="34" charset="-128"/>
                <a:ea typeface="MS PGothic" panose="020B0600070205080204" pitchFamily="34" charset="-128"/>
              </a:rPr>
              <a:t>60</a:t>
            </a:r>
            <a:endParaRPr kumimoji="0" lang="zh-CN" altLang="en-US" sz="1350" b="0">
              <a:solidFill>
                <a:srgbClr val="000000"/>
              </a:solidFill>
              <a:latin typeface="MS PGothic" panose="020B0600070205080204" pitchFamily="34" charset="-128"/>
              <a:ea typeface="MS PGothic" panose="020B0600070205080204" pitchFamily="34" charset="-128"/>
            </a:endParaRPr>
          </a:p>
        </p:txBody>
      </p:sp>
      <p:sp>
        <p:nvSpPr>
          <p:cNvPr id="88113" name="Line 50"/>
          <p:cNvSpPr>
            <a:spLocks noChangeShapeType="1"/>
          </p:cNvSpPr>
          <p:nvPr/>
        </p:nvSpPr>
        <p:spPr bwMode="auto">
          <a:xfrm flipH="1">
            <a:off x="1549003" y="2220518"/>
            <a:ext cx="98822" cy="1190"/>
          </a:xfrm>
          <a:prstGeom prst="line">
            <a:avLst/>
          </a:prstGeom>
          <a:noFill/>
          <a:ln w="60325">
            <a:solidFill>
              <a:schemeClr val="bg1"/>
            </a:solidFill>
            <a:round/>
            <a:headEnd/>
            <a:tailEnd/>
          </a:ln>
        </p:spPr>
        <p:txBody>
          <a:bodyPr/>
          <a:lstStyle/>
          <a:p>
            <a:endParaRPr lang="ja-JP" altLang="en-US" sz="1500" b="0">
              <a:solidFill>
                <a:srgbClr val="000000"/>
              </a:solidFill>
              <a:latin typeface="MS PGothic" panose="020B0600070205080204" pitchFamily="34" charset="-128"/>
              <a:ea typeface="MS PGothic" panose="020B0600070205080204" pitchFamily="34" charset="-128"/>
            </a:endParaRPr>
          </a:p>
        </p:txBody>
      </p:sp>
      <p:sp>
        <p:nvSpPr>
          <p:cNvPr id="88114" name="Rectangle 51"/>
          <p:cNvSpPr>
            <a:spLocks noChangeArrowheads="1"/>
          </p:cNvSpPr>
          <p:nvPr/>
        </p:nvSpPr>
        <p:spPr bwMode="auto">
          <a:xfrm>
            <a:off x="1059657" y="2053828"/>
            <a:ext cx="298159" cy="357790"/>
          </a:xfrm>
          <a:prstGeom prst="rect">
            <a:avLst/>
          </a:prstGeom>
          <a:noFill/>
          <a:ln w="9525">
            <a:noFill/>
            <a:miter lim="800000"/>
            <a:headEnd/>
            <a:tailEnd/>
          </a:ln>
        </p:spPr>
        <p:txBody>
          <a:bodyPr wrap="none" lIns="0" tIns="0" rIns="0" bIns="0">
            <a:spAutoFit/>
          </a:bodyPr>
          <a:lstStyle/>
          <a:p>
            <a:r>
              <a:rPr kumimoji="0" lang="zh-CN" altLang="en-US" sz="2325" b="0">
                <a:solidFill>
                  <a:srgbClr val="000000"/>
                </a:solidFill>
                <a:latin typeface="MS PGothic" panose="020B0600070205080204" pitchFamily="34" charset="-128"/>
                <a:ea typeface="MS PGothic" panose="020B0600070205080204" pitchFamily="34" charset="-128"/>
              </a:rPr>
              <a:t>80</a:t>
            </a:r>
            <a:endParaRPr kumimoji="0" lang="zh-CN" altLang="en-US" sz="1350" b="0">
              <a:solidFill>
                <a:srgbClr val="000000"/>
              </a:solidFill>
              <a:latin typeface="MS PGothic" panose="020B0600070205080204" pitchFamily="34" charset="-128"/>
              <a:ea typeface="MS PGothic" panose="020B0600070205080204" pitchFamily="34" charset="-128"/>
            </a:endParaRPr>
          </a:p>
        </p:txBody>
      </p:sp>
      <p:sp>
        <p:nvSpPr>
          <p:cNvPr id="88115" name="Rectangle 52"/>
          <p:cNvSpPr>
            <a:spLocks noChangeArrowheads="1"/>
          </p:cNvSpPr>
          <p:nvPr/>
        </p:nvSpPr>
        <p:spPr bwMode="auto">
          <a:xfrm>
            <a:off x="896542" y="1503760"/>
            <a:ext cx="447238" cy="357790"/>
          </a:xfrm>
          <a:prstGeom prst="rect">
            <a:avLst/>
          </a:prstGeom>
          <a:noFill/>
          <a:ln w="9525">
            <a:noFill/>
            <a:miter lim="800000"/>
            <a:headEnd/>
            <a:tailEnd/>
          </a:ln>
        </p:spPr>
        <p:txBody>
          <a:bodyPr wrap="none" lIns="0" tIns="0" rIns="0" bIns="0">
            <a:spAutoFit/>
          </a:bodyPr>
          <a:lstStyle/>
          <a:p>
            <a:r>
              <a:rPr kumimoji="0" lang="zh-CN" altLang="en-US" sz="2325" b="0">
                <a:solidFill>
                  <a:srgbClr val="000000"/>
                </a:solidFill>
                <a:latin typeface="MS PGothic" panose="020B0600070205080204" pitchFamily="34" charset="-128"/>
                <a:ea typeface="MS PGothic" panose="020B0600070205080204" pitchFamily="34" charset="-128"/>
              </a:rPr>
              <a:t>100</a:t>
            </a:r>
            <a:endParaRPr kumimoji="0" lang="zh-CN" altLang="en-US" sz="1350" b="0">
              <a:solidFill>
                <a:srgbClr val="000000"/>
              </a:solidFill>
              <a:latin typeface="MS PGothic" panose="020B0600070205080204" pitchFamily="34" charset="-128"/>
              <a:ea typeface="MS PGothic" panose="020B0600070205080204" pitchFamily="34" charset="-128"/>
            </a:endParaRPr>
          </a:p>
        </p:txBody>
      </p:sp>
      <p:sp>
        <p:nvSpPr>
          <p:cNvPr id="88116" name="Freeform 53"/>
          <p:cNvSpPr>
            <a:spLocks/>
          </p:cNvSpPr>
          <p:nvPr/>
        </p:nvSpPr>
        <p:spPr bwMode="auto">
          <a:xfrm>
            <a:off x="2118122" y="3794524"/>
            <a:ext cx="182166" cy="182165"/>
          </a:xfrm>
          <a:custGeom>
            <a:avLst/>
            <a:gdLst>
              <a:gd name="T0" fmla="*/ 2147483647 w 153"/>
              <a:gd name="T1" fmla="*/ 0 h 153"/>
              <a:gd name="T2" fmla="*/ 2147483647 w 153"/>
              <a:gd name="T3" fmla="*/ 2147483647 h 153"/>
              <a:gd name="T4" fmla="*/ 2147483647 w 153"/>
              <a:gd name="T5" fmla="*/ 2147483647 h 153"/>
              <a:gd name="T6" fmla="*/ 0 w 153"/>
              <a:gd name="T7" fmla="*/ 2147483647 h 153"/>
              <a:gd name="T8" fmla="*/ 2147483647 w 153"/>
              <a:gd name="T9" fmla="*/ 0 h 153"/>
              <a:gd name="T10" fmla="*/ 0 60000 65536"/>
              <a:gd name="T11" fmla="*/ 0 60000 65536"/>
              <a:gd name="T12" fmla="*/ 0 60000 65536"/>
              <a:gd name="T13" fmla="*/ 0 60000 65536"/>
              <a:gd name="T14" fmla="*/ 0 60000 65536"/>
              <a:gd name="T15" fmla="*/ 0 w 153"/>
              <a:gd name="T16" fmla="*/ 0 h 153"/>
              <a:gd name="T17" fmla="*/ 153 w 153"/>
              <a:gd name="T18" fmla="*/ 153 h 153"/>
            </a:gdLst>
            <a:ahLst/>
            <a:cxnLst>
              <a:cxn ang="T10">
                <a:pos x="T0" y="T1"/>
              </a:cxn>
              <a:cxn ang="T11">
                <a:pos x="T2" y="T3"/>
              </a:cxn>
              <a:cxn ang="T12">
                <a:pos x="T4" y="T5"/>
              </a:cxn>
              <a:cxn ang="T13">
                <a:pos x="T6" y="T7"/>
              </a:cxn>
              <a:cxn ang="T14">
                <a:pos x="T8" y="T9"/>
              </a:cxn>
            </a:cxnLst>
            <a:rect l="T15" t="T16" r="T17" b="T18"/>
            <a:pathLst>
              <a:path w="153" h="153">
                <a:moveTo>
                  <a:pt x="77" y="0"/>
                </a:moveTo>
                <a:lnTo>
                  <a:pt x="153" y="76"/>
                </a:lnTo>
                <a:lnTo>
                  <a:pt x="77" y="153"/>
                </a:lnTo>
                <a:lnTo>
                  <a:pt x="0" y="76"/>
                </a:lnTo>
                <a:lnTo>
                  <a:pt x="77" y="0"/>
                </a:lnTo>
                <a:close/>
              </a:path>
            </a:pathLst>
          </a:custGeom>
          <a:solidFill>
            <a:srgbClr val="000000"/>
          </a:solidFill>
          <a:ln w="0">
            <a:solidFill>
              <a:schemeClr val="bg1"/>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grpSp>
        <p:nvGrpSpPr>
          <p:cNvPr id="3" name="グループ化 2">
            <a:extLst>
              <a:ext uri="{FF2B5EF4-FFF2-40B4-BE49-F238E27FC236}">
                <a16:creationId xmlns:a16="http://schemas.microsoft.com/office/drawing/2014/main" id="{50257131-5B30-A64D-B739-0F80CB40B1EC}"/>
              </a:ext>
            </a:extLst>
          </p:cNvPr>
          <p:cNvGrpSpPr/>
          <p:nvPr/>
        </p:nvGrpSpPr>
        <p:grpSpPr>
          <a:xfrm>
            <a:off x="4700963" y="2031207"/>
            <a:ext cx="3183405" cy="1708160"/>
            <a:chOff x="4491039" y="2031207"/>
            <a:chExt cx="3183405" cy="1708160"/>
          </a:xfrm>
        </p:grpSpPr>
        <p:sp>
          <p:nvSpPr>
            <p:cNvPr id="88117" name="Freeform 54"/>
            <p:cNvSpPr>
              <a:spLocks/>
            </p:cNvSpPr>
            <p:nvPr/>
          </p:nvSpPr>
          <p:spPr bwMode="auto">
            <a:xfrm>
              <a:off x="4492229" y="3489724"/>
              <a:ext cx="180975" cy="182165"/>
            </a:xfrm>
            <a:custGeom>
              <a:avLst/>
              <a:gdLst>
                <a:gd name="T0" fmla="*/ 0 w 152"/>
                <a:gd name="T1" fmla="*/ 0 h 153"/>
                <a:gd name="T2" fmla="*/ 2147483647 w 152"/>
                <a:gd name="T3" fmla="*/ 0 h 153"/>
                <a:gd name="T4" fmla="*/ 2147483647 w 152"/>
                <a:gd name="T5" fmla="*/ 2147483647 h 153"/>
                <a:gd name="T6" fmla="*/ 0 w 152"/>
                <a:gd name="T7" fmla="*/ 0 h 153"/>
                <a:gd name="T8" fmla="*/ 0 60000 65536"/>
                <a:gd name="T9" fmla="*/ 0 60000 65536"/>
                <a:gd name="T10" fmla="*/ 0 60000 65536"/>
                <a:gd name="T11" fmla="*/ 0 60000 65536"/>
                <a:gd name="T12" fmla="*/ 0 w 152"/>
                <a:gd name="T13" fmla="*/ 0 h 153"/>
                <a:gd name="T14" fmla="*/ 152 w 152"/>
                <a:gd name="T15" fmla="*/ 153 h 153"/>
              </a:gdLst>
              <a:ahLst/>
              <a:cxnLst>
                <a:cxn ang="T8">
                  <a:pos x="T0" y="T1"/>
                </a:cxn>
                <a:cxn ang="T9">
                  <a:pos x="T2" y="T3"/>
                </a:cxn>
                <a:cxn ang="T10">
                  <a:pos x="T4" y="T5"/>
                </a:cxn>
                <a:cxn ang="T11">
                  <a:pos x="T6" y="T7"/>
                </a:cxn>
              </a:cxnLst>
              <a:rect l="T12" t="T13" r="T14" b="T15"/>
              <a:pathLst>
                <a:path w="152" h="153">
                  <a:moveTo>
                    <a:pt x="0" y="0"/>
                  </a:moveTo>
                  <a:lnTo>
                    <a:pt x="152" y="0"/>
                  </a:lnTo>
                  <a:lnTo>
                    <a:pt x="76" y="153"/>
                  </a:lnTo>
                  <a:lnTo>
                    <a:pt x="0" y="0"/>
                  </a:lnTo>
                  <a:close/>
                </a:path>
              </a:pathLst>
            </a:custGeom>
            <a:solidFill>
              <a:srgbClr val="FFFFFF"/>
            </a:solidFill>
            <a:ln w="60325">
              <a:solidFill>
                <a:schemeClr val="bg1"/>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118" name="Rectangle 55"/>
            <p:cNvSpPr>
              <a:spLocks noChangeArrowheads="1"/>
            </p:cNvSpPr>
            <p:nvPr/>
          </p:nvSpPr>
          <p:spPr bwMode="auto">
            <a:xfrm>
              <a:off x="4491039" y="2820593"/>
              <a:ext cx="184547" cy="183356"/>
            </a:xfrm>
            <a:prstGeom prst="rect">
              <a:avLst/>
            </a:prstGeom>
            <a:solidFill>
              <a:srgbClr val="66FFFF"/>
            </a:solidFill>
            <a:ln w="60325">
              <a:solidFill>
                <a:srgbClr val="66FFFF"/>
              </a:solidFill>
              <a:miter lim="800000"/>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119" name="Freeform 56"/>
            <p:cNvSpPr>
              <a:spLocks/>
            </p:cNvSpPr>
            <p:nvPr/>
          </p:nvSpPr>
          <p:spPr bwMode="auto">
            <a:xfrm>
              <a:off x="4492229" y="3165874"/>
              <a:ext cx="182166" cy="182165"/>
            </a:xfrm>
            <a:custGeom>
              <a:avLst/>
              <a:gdLst>
                <a:gd name="T0" fmla="*/ 2147483647 w 153"/>
                <a:gd name="T1" fmla="*/ 0 h 153"/>
                <a:gd name="T2" fmla="*/ 2147483647 w 153"/>
                <a:gd name="T3" fmla="*/ 2147483647 h 153"/>
                <a:gd name="T4" fmla="*/ 2147483647 w 153"/>
                <a:gd name="T5" fmla="*/ 2147483647 h 153"/>
                <a:gd name="T6" fmla="*/ 0 w 153"/>
                <a:gd name="T7" fmla="*/ 2147483647 h 153"/>
                <a:gd name="T8" fmla="*/ 2147483647 w 153"/>
                <a:gd name="T9" fmla="*/ 0 h 153"/>
                <a:gd name="T10" fmla="*/ 0 60000 65536"/>
                <a:gd name="T11" fmla="*/ 0 60000 65536"/>
                <a:gd name="T12" fmla="*/ 0 60000 65536"/>
                <a:gd name="T13" fmla="*/ 0 60000 65536"/>
                <a:gd name="T14" fmla="*/ 0 60000 65536"/>
                <a:gd name="T15" fmla="*/ 0 w 153"/>
                <a:gd name="T16" fmla="*/ 0 h 153"/>
                <a:gd name="T17" fmla="*/ 153 w 153"/>
                <a:gd name="T18" fmla="*/ 153 h 153"/>
              </a:gdLst>
              <a:ahLst/>
              <a:cxnLst>
                <a:cxn ang="T10">
                  <a:pos x="T0" y="T1"/>
                </a:cxn>
                <a:cxn ang="T11">
                  <a:pos x="T2" y="T3"/>
                </a:cxn>
                <a:cxn ang="T12">
                  <a:pos x="T4" y="T5"/>
                </a:cxn>
                <a:cxn ang="T13">
                  <a:pos x="T6" y="T7"/>
                </a:cxn>
                <a:cxn ang="T14">
                  <a:pos x="T8" y="T9"/>
                </a:cxn>
              </a:cxnLst>
              <a:rect l="T15" t="T16" r="T17" b="T18"/>
              <a:pathLst>
                <a:path w="153" h="153">
                  <a:moveTo>
                    <a:pt x="77" y="0"/>
                  </a:moveTo>
                  <a:lnTo>
                    <a:pt x="153" y="76"/>
                  </a:lnTo>
                  <a:lnTo>
                    <a:pt x="77" y="153"/>
                  </a:lnTo>
                  <a:lnTo>
                    <a:pt x="0" y="76"/>
                  </a:lnTo>
                  <a:lnTo>
                    <a:pt x="77" y="0"/>
                  </a:lnTo>
                  <a:close/>
                </a:path>
              </a:pathLst>
            </a:custGeom>
            <a:solidFill>
              <a:srgbClr val="000000"/>
            </a:solidFill>
            <a:ln w="0">
              <a:solidFill>
                <a:schemeClr val="bg1"/>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120" name="Rectangle 57"/>
            <p:cNvSpPr>
              <a:spLocks noChangeArrowheads="1"/>
            </p:cNvSpPr>
            <p:nvPr/>
          </p:nvSpPr>
          <p:spPr bwMode="auto">
            <a:xfrm>
              <a:off x="4491039" y="2463406"/>
              <a:ext cx="184547" cy="183356"/>
            </a:xfrm>
            <a:prstGeom prst="rect">
              <a:avLst/>
            </a:prstGeom>
            <a:solidFill>
              <a:srgbClr val="FF0000"/>
            </a:solidFill>
            <a:ln w="0">
              <a:solidFill>
                <a:srgbClr val="FF0000"/>
              </a:solidFill>
              <a:miter lim="800000"/>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24634" name="Rectangle 58"/>
            <p:cNvSpPr>
              <a:spLocks noChangeArrowheads="1"/>
            </p:cNvSpPr>
            <p:nvPr/>
          </p:nvSpPr>
          <p:spPr bwMode="auto">
            <a:xfrm>
              <a:off x="4950621" y="2031207"/>
              <a:ext cx="2723823" cy="1708160"/>
            </a:xfrm>
            <a:prstGeom prst="rect">
              <a:avLst/>
            </a:prstGeom>
            <a:noFill/>
            <a:ln w="9525" algn="ctr">
              <a:noFill/>
              <a:miter lim="800000"/>
              <a:headEnd/>
              <a:tailEnd/>
            </a:ln>
          </p:spPr>
          <p:txBody>
            <a:bodyPr wrap="none">
              <a:spAutoFit/>
            </a:bodyPr>
            <a:lstStyle/>
            <a:p>
              <a:pPr>
                <a:defRPr/>
              </a:pPr>
              <a:r>
                <a:rPr kumimoji="0" lang="en-US" altLang="ja-JP" sz="2100" b="0" dirty="0">
                  <a:solidFill>
                    <a:srgbClr val="000000"/>
                  </a:solidFill>
                  <a:latin typeface="MS PGothic" panose="020B0600070205080204" pitchFamily="34" charset="-128"/>
                  <a:ea typeface="MS PGothic" panose="020B0600070205080204" pitchFamily="34" charset="-128"/>
                  <a:cs typeface="+mn-cs"/>
                </a:rPr>
                <a:t>        </a:t>
              </a:r>
              <a:r>
                <a:rPr kumimoji="0" lang="ja-JP" altLang="en-US" sz="2100" b="0" dirty="0">
                  <a:solidFill>
                    <a:srgbClr val="000000"/>
                  </a:solidFill>
                  <a:latin typeface="MS PGothic" panose="020B0600070205080204" pitchFamily="34" charset="-128"/>
                  <a:ea typeface="MS PGothic" panose="020B0600070205080204" pitchFamily="34" charset="-128"/>
                  <a:cs typeface="+mn-cs"/>
                </a:rPr>
                <a:t>拒絶中央値（日）</a:t>
              </a:r>
              <a:endParaRPr kumimoji="0" lang="en-US" altLang="ja-JP" sz="2100" b="0" dirty="0">
                <a:solidFill>
                  <a:srgbClr val="000000"/>
                </a:solidFill>
                <a:latin typeface="MS PGothic" panose="020B0600070205080204" pitchFamily="34" charset="-128"/>
                <a:ea typeface="MS PGothic" panose="020B0600070205080204" pitchFamily="34" charset="-128"/>
                <a:cs typeface="+mn-cs"/>
              </a:endParaRPr>
            </a:p>
            <a:p>
              <a:pPr>
                <a:defRPr/>
              </a:pPr>
              <a:r>
                <a:rPr kumimoji="0" lang="ja-JP" altLang="en-US" sz="2100" b="0" dirty="0">
                  <a:solidFill>
                    <a:srgbClr val="FF0000"/>
                  </a:solidFill>
                  <a:latin typeface="MS PGothic" panose="020B0600070205080204" pitchFamily="34" charset="-128"/>
                  <a:ea typeface="MS PGothic" panose="020B0600070205080204" pitchFamily="34" charset="-128"/>
                  <a:cs typeface="+mn-cs"/>
                </a:rPr>
                <a:t>柴苓湯</a:t>
              </a:r>
              <a:r>
                <a:rPr lang="en-US" altLang="ja-JP" sz="2100" b="0" dirty="0">
                  <a:solidFill>
                    <a:srgbClr val="000000"/>
                  </a:solidFill>
                  <a:latin typeface="MS PGothic" panose="020B0600070205080204" pitchFamily="34" charset="-128"/>
                  <a:ea typeface="MS PGothic" panose="020B0600070205080204" pitchFamily="34" charset="-128"/>
                  <a:cs typeface="+mn-cs"/>
                </a:rPr>
                <a:t>	  </a:t>
              </a:r>
              <a:r>
                <a:rPr lang="en-US" altLang="zh-CN" sz="2100" b="0" dirty="0">
                  <a:solidFill>
                    <a:srgbClr val="000000"/>
                  </a:solidFill>
                  <a:latin typeface="MS PGothic" panose="020B0600070205080204" pitchFamily="34" charset="-128"/>
                  <a:ea typeface="MS PGothic" panose="020B0600070205080204" pitchFamily="34" charset="-128"/>
                  <a:cs typeface="+mn-cs"/>
                </a:rPr>
                <a:t>&gt; 100</a:t>
              </a:r>
            </a:p>
            <a:p>
              <a:pPr>
                <a:defRPr/>
              </a:pPr>
              <a:r>
                <a:rPr lang="ja-JP" altLang="en-US" sz="2100" b="0" dirty="0">
                  <a:solidFill>
                    <a:srgbClr val="000000"/>
                  </a:solidFill>
                  <a:latin typeface="MS PGothic" panose="020B0600070205080204" pitchFamily="34" charset="-128"/>
                  <a:ea typeface="MS PGothic" panose="020B0600070205080204" pitchFamily="34" charset="-128"/>
                  <a:cs typeface="+mn-cs"/>
                </a:rPr>
                <a:t>五苓散</a:t>
              </a:r>
              <a:r>
                <a:rPr lang="en-US" altLang="ja-JP" sz="2100" b="0" dirty="0">
                  <a:solidFill>
                    <a:srgbClr val="000000"/>
                  </a:solidFill>
                  <a:latin typeface="MS PGothic" panose="020B0600070205080204" pitchFamily="34" charset="-128"/>
                  <a:ea typeface="MS PGothic" panose="020B0600070205080204" pitchFamily="34" charset="-128"/>
                  <a:cs typeface="+mn-cs"/>
                </a:rPr>
                <a:t>	</a:t>
              </a:r>
              <a:r>
                <a:rPr lang="ja-JP" altLang="en-US" sz="2100" b="0" dirty="0">
                  <a:solidFill>
                    <a:srgbClr val="000000"/>
                  </a:solidFill>
                  <a:latin typeface="MS PGothic" panose="020B0600070205080204" pitchFamily="34" charset="-128"/>
                  <a:ea typeface="MS PGothic" panose="020B0600070205080204" pitchFamily="34" charset="-128"/>
                  <a:cs typeface="+mn-cs"/>
                </a:rPr>
                <a:t>       </a:t>
              </a:r>
              <a:r>
                <a:rPr lang="en-US" altLang="ja-JP" sz="2100" b="0" dirty="0">
                  <a:solidFill>
                    <a:srgbClr val="000000"/>
                  </a:solidFill>
                  <a:latin typeface="MS PGothic" panose="020B0600070205080204" pitchFamily="34" charset="-128"/>
                  <a:ea typeface="MS PGothic" panose="020B0600070205080204" pitchFamily="34" charset="-128"/>
                  <a:cs typeface="+mn-cs"/>
                </a:rPr>
                <a:t>8</a:t>
              </a:r>
            </a:p>
            <a:p>
              <a:pPr>
                <a:defRPr/>
              </a:pPr>
              <a:r>
                <a:rPr lang="ja-JP" altLang="en-US" sz="2100" b="0" dirty="0">
                  <a:solidFill>
                    <a:srgbClr val="000000"/>
                  </a:solidFill>
                  <a:latin typeface="MS PGothic" panose="020B0600070205080204" pitchFamily="34" charset="-128"/>
                  <a:ea typeface="MS PGothic" panose="020B0600070205080204" pitchFamily="34" charset="-128"/>
                  <a:cs typeface="+mn-cs"/>
                </a:rPr>
                <a:t>小柴</a:t>
              </a:r>
              <a:r>
                <a:rPr lang="ja-JP" altLang="en-US" sz="2100" b="0">
                  <a:solidFill>
                    <a:srgbClr val="000000"/>
                  </a:solidFill>
                  <a:latin typeface="MS PGothic" panose="020B0600070205080204" pitchFamily="34" charset="-128"/>
                  <a:ea typeface="MS PGothic" panose="020B0600070205080204" pitchFamily="34" charset="-128"/>
                  <a:cs typeface="+mn-cs"/>
                </a:rPr>
                <a:t>胡湯</a:t>
              </a:r>
              <a:r>
                <a:rPr lang="en-US" altLang="ja-JP" sz="2100" b="0" dirty="0">
                  <a:solidFill>
                    <a:srgbClr val="000000"/>
                  </a:solidFill>
                  <a:latin typeface="MS PGothic" panose="020B0600070205080204" pitchFamily="34" charset="-128"/>
                  <a:ea typeface="MS PGothic" panose="020B0600070205080204" pitchFamily="34" charset="-128"/>
                  <a:cs typeface="+mn-cs"/>
                </a:rPr>
                <a:t>     7</a:t>
              </a:r>
            </a:p>
            <a:p>
              <a:pPr>
                <a:defRPr/>
              </a:pPr>
              <a:r>
                <a:rPr lang="ja-JP" altLang="en-US" sz="2100" b="0" dirty="0">
                  <a:solidFill>
                    <a:srgbClr val="000000"/>
                  </a:solidFill>
                  <a:latin typeface="MS PGothic" panose="020B0600070205080204" pitchFamily="34" charset="-128"/>
                  <a:ea typeface="MS PGothic" panose="020B0600070205080204" pitchFamily="34" charset="-128"/>
                  <a:cs typeface="+mn-cs"/>
                </a:rPr>
                <a:t>精製水</a:t>
              </a:r>
              <a:r>
                <a:rPr lang="en-US" altLang="ja-JP" sz="2100" b="0" dirty="0">
                  <a:solidFill>
                    <a:srgbClr val="000000"/>
                  </a:solidFill>
                  <a:latin typeface="MS PGothic" panose="020B0600070205080204" pitchFamily="34" charset="-128"/>
                  <a:ea typeface="MS PGothic" panose="020B0600070205080204" pitchFamily="34" charset="-128"/>
                  <a:cs typeface="+mn-cs"/>
                </a:rPr>
                <a:t>	       8	   </a:t>
              </a:r>
              <a:r>
                <a:rPr lang="en-US" altLang="zh-CN" sz="2100" b="0" dirty="0">
                  <a:solidFill>
                    <a:srgbClr val="000000"/>
                  </a:solidFill>
                  <a:latin typeface="MS PGothic" panose="020B0600070205080204" pitchFamily="34" charset="-128"/>
                  <a:ea typeface="MS PGothic" panose="020B0600070205080204" pitchFamily="34" charset="-128"/>
                  <a:cs typeface="+mn-cs"/>
                </a:rPr>
                <a:t>    </a:t>
              </a:r>
            </a:p>
          </p:txBody>
        </p:sp>
      </p:grpSp>
      <p:sp>
        <p:nvSpPr>
          <p:cNvPr id="88122" name="Text Box 62"/>
          <p:cNvSpPr txBox="1">
            <a:spLocks noChangeArrowheads="1"/>
          </p:cNvSpPr>
          <p:nvPr/>
        </p:nvSpPr>
        <p:spPr bwMode="auto">
          <a:xfrm>
            <a:off x="2632472" y="4800602"/>
            <a:ext cx="2156360" cy="323165"/>
          </a:xfrm>
          <a:prstGeom prst="rect">
            <a:avLst/>
          </a:prstGeom>
          <a:noFill/>
          <a:ln w="9525">
            <a:noFill/>
            <a:miter lim="800000"/>
            <a:headEnd/>
            <a:tailEnd/>
          </a:ln>
        </p:spPr>
        <p:txBody>
          <a:bodyPr wrap="none">
            <a:spAutoFit/>
          </a:bodyPr>
          <a:lstStyle/>
          <a:p>
            <a:r>
              <a:rPr kumimoji="0" lang="en-US" altLang="zh-CN" sz="1500" b="0">
                <a:solidFill>
                  <a:srgbClr val="000000"/>
                </a:solidFill>
                <a:latin typeface="MS PGothic" panose="020B0600070205080204" pitchFamily="34" charset="-128"/>
                <a:ea typeface="MS PGothic" panose="020B0600070205080204" pitchFamily="34" charset="-128"/>
              </a:rPr>
              <a:t>Days after heart grafting</a:t>
            </a:r>
          </a:p>
        </p:txBody>
      </p:sp>
      <p:sp>
        <p:nvSpPr>
          <p:cNvPr id="88123" name="Text Box 63"/>
          <p:cNvSpPr txBox="1">
            <a:spLocks noChangeArrowheads="1"/>
          </p:cNvSpPr>
          <p:nvPr/>
        </p:nvSpPr>
        <p:spPr bwMode="auto">
          <a:xfrm rot="10800000">
            <a:off x="636405" y="1903810"/>
            <a:ext cx="415498" cy="2228850"/>
          </a:xfrm>
          <a:prstGeom prst="rect">
            <a:avLst/>
          </a:prstGeom>
          <a:noFill/>
          <a:ln w="9525">
            <a:noFill/>
            <a:miter lim="800000"/>
            <a:headEnd/>
            <a:tailEnd/>
          </a:ln>
        </p:spPr>
        <p:txBody>
          <a:bodyPr vert="eaVert">
            <a:spAutoFit/>
          </a:bodyPr>
          <a:lstStyle/>
          <a:p>
            <a:pPr algn="ctr"/>
            <a:r>
              <a:rPr kumimoji="0" lang="en-US" altLang="zh-CN" sz="1500" b="0">
                <a:solidFill>
                  <a:srgbClr val="000000"/>
                </a:solidFill>
                <a:latin typeface="MS PGothic" panose="020B0600070205080204" pitchFamily="34" charset="-128"/>
                <a:ea typeface="MS PGothic" panose="020B0600070205080204" pitchFamily="34" charset="-128"/>
              </a:rPr>
              <a:t>Graft survival (%)</a:t>
            </a:r>
          </a:p>
        </p:txBody>
      </p:sp>
      <p:sp>
        <p:nvSpPr>
          <p:cNvPr id="88124" name="Freeform 64"/>
          <p:cNvSpPr>
            <a:spLocks/>
          </p:cNvSpPr>
          <p:nvPr/>
        </p:nvSpPr>
        <p:spPr bwMode="auto">
          <a:xfrm>
            <a:off x="1832373" y="1585913"/>
            <a:ext cx="180975" cy="182166"/>
          </a:xfrm>
          <a:custGeom>
            <a:avLst/>
            <a:gdLst>
              <a:gd name="T0" fmla="*/ 0 w 152"/>
              <a:gd name="T1" fmla="*/ 0 h 153"/>
              <a:gd name="T2" fmla="*/ 2147483647 w 152"/>
              <a:gd name="T3" fmla="*/ 0 h 153"/>
              <a:gd name="T4" fmla="*/ 2147483647 w 152"/>
              <a:gd name="T5" fmla="*/ 2147483647 h 153"/>
              <a:gd name="T6" fmla="*/ 0 w 152"/>
              <a:gd name="T7" fmla="*/ 0 h 153"/>
              <a:gd name="T8" fmla="*/ 0 60000 65536"/>
              <a:gd name="T9" fmla="*/ 0 60000 65536"/>
              <a:gd name="T10" fmla="*/ 0 60000 65536"/>
              <a:gd name="T11" fmla="*/ 0 60000 65536"/>
              <a:gd name="T12" fmla="*/ 0 w 152"/>
              <a:gd name="T13" fmla="*/ 0 h 153"/>
              <a:gd name="T14" fmla="*/ 152 w 152"/>
              <a:gd name="T15" fmla="*/ 153 h 153"/>
            </a:gdLst>
            <a:ahLst/>
            <a:cxnLst>
              <a:cxn ang="T8">
                <a:pos x="T0" y="T1"/>
              </a:cxn>
              <a:cxn ang="T9">
                <a:pos x="T2" y="T3"/>
              </a:cxn>
              <a:cxn ang="T10">
                <a:pos x="T4" y="T5"/>
              </a:cxn>
              <a:cxn ang="T11">
                <a:pos x="T6" y="T7"/>
              </a:cxn>
            </a:cxnLst>
            <a:rect l="T12" t="T13" r="T14" b="T15"/>
            <a:pathLst>
              <a:path w="152" h="153">
                <a:moveTo>
                  <a:pt x="0" y="0"/>
                </a:moveTo>
                <a:lnTo>
                  <a:pt x="152" y="0"/>
                </a:lnTo>
                <a:lnTo>
                  <a:pt x="76" y="153"/>
                </a:lnTo>
                <a:lnTo>
                  <a:pt x="0" y="0"/>
                </a:lnTo>
                <a:close/>
              </a:path>
            </a:pathLst>
          </a:custGeom>
          <a:solidFill>
            <a:srgbClr val="FFFFFF"/>
          </a:solidFill>
          <a:ln w="60325">
            <a:solidFill>
              <a:schemeClr val="bg1"/>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125" name="Rectangle 65"/>
          <p:cNvSpPr>
            <a:spLocks noChangeArrowheads="1"/>
          </p:cNvSpPr>
          <p:nvPr/>
        </p:nvSpPr>
        <p:spPr bwMode="auto">
          <a:xfrm>
            <a:off x="1546622" y="1585915"/>
            <a:ext cx="184547" cy="183356"/>
          </a:xfrm>
          <a:prstGeom prst="rect">
            <a:avLst/>
          </a:prstGeom>
          <a:solidFill>
            <a:srgbClr val="FF0000"/>
          </a:solidFill>
          <a:ln w="0">
            <a:solidFill>
              <a:srgbClr val="FF0000"/>
            </a:solidFill>
            <a:miter lim="800000"/>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126" name="Rectangle 66"/>
          <p:cNvSpPr>
            <a:spLocks noChangeArrowheads="1"/>
          </p:cNvSpPr>
          <p:nvPr/>
        </p:nvSpPr>
        <p:spPr bwMode="auto">
          <a:xfrm>
            <a:off x="2803922" y="4329115"/>
            <a:ext cx="184547" cy="183356"/>
          </a:xfrm>
          <a:prstGeom prst="rect">
            <a:avLst/>
          </a:prstGeom>
          <a:solidFill>
            <a:srgbClr val="66FFFF"/>
          </a:solidFill>
          <a:ln w="60325">
            <a:solidFill>
              <a:srgbClr val="66FFFF"/>
            </a:solidFill>
            <a:miter lim="800000"/>
            <a:headEnd/>
            <a:tailEnd/>
          </a:ln>
        </p:spPr>
        <p:txBody>
          <a:bodyPr/>
          <a:lstStyle/>
          <a:p>
            <a:endParaRPr lang="ja-JP" altLang="en-US" sz="1500" b="0">
              <a:solidFill>
                <a:srgbClr val="000000"/>
              </a:solidFill>
              <a:latin typeface="MS PGothic" panose="020B0600070205080204" pitchFamily="34" charset="-128"/>
              <a:ea typeface="MS PGothic" panose="020B0600070205080204" pitchFamily="34" charset="-128"/>
            </a:endParaRPr>
          </a:p>
        </p:txBody>
      </p:sp>
      <p:sp>
        <p:nvSpPr>
          <p:cNvPr id="88127" name="Freeform 67"/>
          <p:cNvSpPr>
            <a:spLocks/>
          </p:cNvSpPr>
          <p:nvPr/>
        </p:nvSpPr>
        <p:spPr bwMode="auto">
          <a:xfrm>
            <a:off x="1889522" y="1585913"/>
            <a:ext cx="182166" cy="182166"/>
          </a:xfrm>
          <a:custGeom>
            <a:avLst/>
            <a:gdLst>
              <a:gd name="T0" fmla="*/ 2147483647 w 153"/>
              <a:gd name="T1" fmla="*/ 0 h 153"/>
              <a:gd name="T2" fmla="*/ 2147483647 w 153"/>
              <a:gd name="T3" fmla="*/ 2147483647 h 153"/>
              <a:gd name="T4" fmla="*/ 2147483647 w 153"/>
              <a:gd name="T5" fmla="*/ 2147483647 h 153"/>
              <a:gd name="T6" fmla="*/ 0 w 153"/>
              <a:gd name="T7" fmla="*/ 2147483647 h 153"/>
              <a:gd name="T8" fmla="*/ 2147483647 w 153"/>
              <a:gd name="T9" fmla="*/ 0 h 153"/>
              <a:gd name="T10" fmla="*/ 0 60000 65536"/>
              <a:gd name="T11" fmla="*/ 0 60000 65536"/>
              <a:gd name="T12" fmla="*/ 0 60000 65536"/>
              <a:gd name="T13" fmla="*/ 0 60000 65536"/>
              <a:gd name="T14" fmla="*/ 0 60000 65536"/>
              <a:gd name="T15" fmla="*/ 0 w 153"/>
              <a:gd name="T16" fmla="*/ 0 h 153"/>
              <a:gd name="T17" fmla="*/ 153 w 153"/>
              <a:gd name="T18" fmla="*/ 153 h 153"/>
            </a:gdLst>
            <a:ahLst/>
            <a:cxnLst>
              <a:cxn ang="T10">
                <a:pos x="T0" y="T1"/>
              </a:cxn>
              <a:cxn ang="T11">
                <a:pos x="T2" y="T3"/>
              </a:cxn>
              <a:cxn ang="T12">
                <a:pos x="T4" y="T5"/>
              </a:cxn>
              <a:cxn ang="T13">
                <a:pos x="T6" y="T7"/>
              </a:cxn>
              <a:cxn ang="T14">
                <a:pos x="T8" y="T9"/>
              </a:cxn>
            </a:cxnLst>
            <a:rect l="T15" t="T16" r="T17" b="T18"/>
            <a:pathLst>
              <a:path w="153" h="153">
                <a:moveTo>
                  <a:pt x="77" y="0"/>
                </a:moveTo>
                <a:lnTo>
                  <a:pt x="153" y="76"/>
                </a:lnTo>
                <a:lnTo>
                  <a:pt x="77" y="153"/>
                </a:lnTo>
                <a:lnTo>
                  <a:pt x="0" y="76"/>
                </a:lnTo>
                <a:lnTo>
                  <a:pt x="77" y="0"/>
                </a:lnTo>
                <a:close/>
              </a:path>
            </a:pathLst>
          </a:custGeom>
          <a:solidFill>
            <a:srgbClr val="000000"/>
          </a:solidFill>
          <a:ln w="0">
            <a:solidFill>
              <a:schemeClr val="bg1"/>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88128" name="Text Box 68"/>
          <p:cNvSpPr txBox="1">
            <a:spLocks noChangeArrowheads="1"/>
          </p:cNvSpPr>
          <p:nvPr/>
        </p:nvSpPr>
        <p:spPr bwMode="auto">
          <a:xfrm>
            <a:off x="821531" y="140496"/>
            <a:ext cx="5357813" cy="830997"/>
          </a:xfrm>
          <a:prstGeom prst="rect">
            <a:avLst/>
          </a:prstGeom>
          <a:solidFill>
            <a:schemeClr val="bg1">
              <a:lumMod val="85000"/>
            </a:schemeClr>
          </a:solidFill>
          <a:ln w="9525">
            <a:noFill/>
            <a:miter lim="800000"/>
            <a:headEnd/>
            <a:tailEnd/>
          </a:ln>
        </p:spPr>
        <p:txBody>
          <a:bodyPr>
            <a:spAutoFit/>
          </a:bodyPr>
          <a:lstStyle/>
          <a:p>
            <a:pPr algn="ctr"/>
            <a:r>
              <a:rPr lang="ja-JP" altLang="en-US" sz="2400" b="0">
                <a:solidFill>
                  <a:srgbClr val="000000"/>
                </a:solidFill>
                <a:latin typeface="MS PGothic" panose="020B0600070205080204" pitchFamily="34" charset="-128"/>
                <a:ea typeface="MS PGothic" panose="020B0600070205080204" pitchFamily="34" charset="-128"/>
              </a:rPr>
              <a:t>柴苓湯によるマウス移植心の</a:t>
            </a:r>
            <a:endParaRPr lang="en-US" altLang="ja-JP" sz="2400" b="0">
              <a:solidFill>
                <a:srgbClr val="000000"/>
              </a:solidFill>
              <a:latin typeface="MS PGothic" panose="020B0600070205080204" pitchFamily="34" charset="-128"/>
              <a:ea typeface="MS PGothic" panose="020B0600070205080204" pitchFamily="34" charset="-128"/>
            </a:endParaRPr>
          </a:p>
          <a:p>
            <a:pPr algn="ctr"/>
            <a:r>
              <a:rPr lang="ja-JP" altLang="en-US" sz="2400" b="0">
                <a:solidFill>
                  <a:srgbClr val="000000"/>
                </a:solidFill>
                <a:latin typeface="MS PGothic" panose="020B0600070205080204" pitchFamily="34" charset="-128"/>
                <a:ea typeface="MS PGothic" panose="020B0600070205080204" pitchFamily="34" charset="-128"/>
              </a:rPr>
              <a:t>永久生着と免疫制御細胞の誘導</a:t>
            </a:r>
            <a:endParaRPr lang="en-US" altLang="ja-JP" sz="2400" b="0">
              <a:solidFill>
                <a:srgbClr val="000000"/>
              </a:solidFill>
              <a:latin typeface="MS PGothic" panose="020B0600070205080204" pitchFamily="34" charset="-128"/>
              <a:ea typeface="MS PGothic" panose="020B0600070205080204" pitchFamily="34" charset="-128"/>
            </a:endParaRPr>
          </a:p>
        </p:txBody>
      </p:sp>
      <p:sp>
        <p:nvSpPr>
          <p:cNvPr id="88129" name="Text Box 68"/>
          <p:cNvSpPr txBox="1">
            <a:spLocks noChangeArrowheads="1"/>
          </p:cNvSpPr>
          <p:nvPr/>
        </p:nvSpPr>
        <p:spPr bwMode="auto">
          <a:xfrm>
            <a:off x="2087166" y="1059658"/>
            <a:ext cx="3696891" cy="415498"/>
          </a:xfrm>
          <a:prstGeom prst="rect">
            <a:avLst/>
          </a:prstGeom>
          <a:solidFill>
            <a:schemeClr val="bg1">
              <a:lumMod val="85000"/>
            </a:schemeClr>
          </a:solidFill>
          <a:ln w="9525">
            <a:noFill/>
            <a:miter lim="800000"/>
            <a:headEnd/>
            <a:tailEnd/>
          </a:ln>
        </p:spPr>
        <p:txBody>
          <a:bodyPr>
            <a:spAutoFit/>
          </a:bodyPr>
          <a:lstStyle/>
          <a:p>
            <a:pPr algn="ctr"/>
            <a:r>
              <a:rPr lang="ja-JP" altLang="en-US" sz="2100" b="0">
                <a:solidFill>
                  <a:srgbClr val="FF0000"/>
                </a:solidFill>
                <a:latin typeface="MS PGothic" panose="020B0600070205080204" pitchFamily="34" charset="-128"/>
                <a:ea typeface="MS PGothic" panose="020B0600070205080204" pitchFamily="34" charset="-128"/>
              </a:rPr>
              <a:t>柴苓湯</a:t>
            </a:r>
            <a:r>
              <a:rPr lang="ja-JP" altLang="en-US" sz="2100" b="0">
                <a:solidFill>
                  <a:srgbClr val="000000"/>
                </a:solidFill>
                <a:latin typeface="MS PGothic" panose="020B0600070205080204" pitchFamily="34" charset="-128"/>
                <a:ea typeface="MS PGothic" panose="020B0600070205080204" pitchFamily="34" charset="-128"/>
              </a:rPr>
              <a:t>＝小柴胡湯＋五苓散</a:t>
            </a:r>
          </a:p>
        </p:txBody>
      </p:sp>
      <p:sp>
        <p:nvSpPr>
          <p:cNvPr id="2" name="テキスト ボックス 1">
            <a:extLst>
              <a:ext uri="{FF2B5EF4-FFF2-40B4-BE49-F238E27FC236}">
                <a16:creationId xmlns:a16="http://schemas.microsoft.com/office/drawing/2014/main" id="{BA9FD01E-9787-2544-94BF-FC99AE3E0BD5}"/>
              </a:ext>
            </a:extLst>
          </p:cNvPr>
          <p:cNvSpPr txBox="1"/>
          <p:nvPr/>
        </p:nvSpPr>
        <p:spPr>
          <a:xfrm>
            <a:off x="7321473" y="986883"/>
            <a:ext cx="184731" cy="323165"/>
          </a:xfrm>
          <a:prstGeom prst="rect">
            <a:avLst/>
          </a:prstGeom>
          <a:noFill/>
        </p:spPr>
        <p:txBody>
          <a:bodyPr wrap="none" rtlCol="0">
            <a:spAutoFit/>
          </a:bodyPr>
          <a:lstStyle/>
          <a:p>
            <a:endParaRPr lang="ja-JP" altLang="en-US" sz="1500">
              <a:latin typeface="MS PGothic" panose="020B0600070205080204" pitchFamily="34" charset="-128"/>
              <a:ea typeface="MS PGothic" panose="020B0600070205080204" pitchFamily="34" charset="-128"/>
            </a:endParaRPr>
          </a:p>
        </p:txBody>
      </p:sp>
      <p:sp>
        <p:nvSpPr>
          <p:cNvPr id="88080" name="Freeform 17"/>
          <p:cNvSpPr>
            <a:spLocks/>
          </p:cNvSpPr>
          <p:nvPr/>
        </p:nvSpPr>
        <p:spPr bwMode="auto">
          <a:xfrm>
            <a:off x="1647825" y="1670449"/>
            <a:ext cx="4541044" cy="1190"/>
          </a:xfrm>
          <a:custGeom>
            <a:avLst/>
            <a:gdLst>
              <a:gd name="T0" fmla="*/ 0 w 1800"/>
              <a:gd name="T1" fmla="*/ 0 h 1588"/>
              <a:gd name="T2" fmla="*/ 2147483647 w 1800"/>
              <a:gd name="T3" fmla="*/ 0 h 1588"/>
              <a:gd name="T4" fmla="*/ 2147483647 w 1800"/>
              <a:gd name="T5" fmla="*/ 0 h 1588"/>
              <a:gd name="T6" fmla="*/ 0 60000 65536"/>
              <a:gd name="T7" fmla="*/ 0 60000 65536"/>
              <a:gd name="T8" fmla="*/ 0 60000 65536"/>
              <a:gd name="T9" fmla="*/ 0 w 1800"/>
              <a:gd name="T10" fmla="*/ 0 h 1588"/>
              <a:gd name="T11" fmla="*/ 1800 w 1800"/>
              <a:gd name="T12" fmla="*/ 1588 h 1588"/>
            </a:gdLst>
            <a:ahLst/>
            <a:cxnLst>
              <a:cxn ang="T6">
                <a:pos x="T0" y="T1"/>
              </a:cxn>
              <a:cxn ang="T7">
                <a:pos x="T2" y="T3"/>
              </a:cxn>
              <a:cxn ang="T8">
                <a:pos x="T4" y="T5"/>
              </a:cxn>
            </a:cxnLst>
            <a:rect l="T9" t="T10" r="T11" b="T12"/>
            <a:pathLst>
              <a:path w="1800" h="1588">
                <a:moveTo>
                  <a:pt x="0" y="0"/>
                </a:moveTo>
                <a:lnTo>
                  <a:pt x="1800" y="0"/>
                </a:lnTo>
              </a:path>
            </a:pathLst>
          </a:custGeom>
          <a:noFill/>
          <a:ln w="60325">
            <a:solidFill>
              <a:srgbClr val="FF0000"/>
            </a:solidFill>
            <a:round/>
            <a:headEnd/>
            <a:tailEnd/>
          </a:ln>
        </p:spPr>
        <p:txBody>
          <a:bodyPr/>
          <a:lstStyle/>
          <a:p>
            <a:endParaRPr lang="ja-JP" altLang="en-US" sz="1500" b="0">
              <a:latin typeface="MS PGothic" panose="020B0600070205080204" pitchFamily="34" charset="-128"/>
              <a:ea typeface="MS PGothic" panose="020B0600070205080204" pitchFamily="34" charset="-128"/>
            </a:endParaRPr>
          </a:p>
        </p:txBody>
      </p:sp>
      <p:sp>
        <p:nvSpPr>
          <p:cNvPr id="68" name="Text Box 3">
            <a:extLst>
              <a:ext uri="{FF2B5EF4-FFF2-40B4-BE49-F238E27FC236}">
                <a16:creationId xmlns:a16="http://schemas.microsoft.com/office/drawing/2014/main" id="{29FFE7FA-47C6-C947-8B56-F14DA524679E}"/>
              </a:ext>
            </a:extLst>
          </p:cNvPr>
          <p:cNvSpPr txBox="1">
            <a:spLocks noChangeArrowheads="1"/>
          </p:cNvSpPr>
          <p:nvPr/>
        </p:nvSpPr>
        <p:spPr bwMode="auto">
          <a:xfrm>
            <a:off x="3329862" y="3805073"/>
            <a:ext cx="4735969" cy="507831"/>
          </a:xfrm>
          <a:prstGeom prst="rect">
            <a:avLst/>
          </a:prstGeom>
          <a:solidFill>
            <a:srgbClr val="D9D9D9"/>
          </a:solidFill>
          <a:ln w="9525">
            <a:noFill/>
            <a:miter lim="800000"/>
            <a:headEnd/>
            <a:tailEnd/>
          </a:ln>
        </p:spPr>
        <p:txBody>
          <a:bodyPr wrap="square">
            <a:spAutoFit/>
          </a:bodyPr>
          <a:lstStyle/>
          <a:p>
            <a:pPr algn="ctr">
              <a:spcBef>
                <a:spcPct val="50000"/>
              </a:spcBef>
            </a:pPr>
            <a:r>
              <a:rPr lang="ja-JP" altLang="en-US" sz="2700" b="0">
                <a:solidFill>
                  <a:srgbClr val="FF0000"/>
                </a:solidFill>
                <a:latin typeface="MS PGothic" panose="020B0600070205080204" pitchFamily="34" charset="-128"/>
                <a:ea typeface="MS PGothic" panose="020B0600070205080204" pitchFamily="34" charset="-128"/>
              </a:rPr>
              <a:t>ひとつの生薬の作用ではない</a:t>
            </a:r>
            <a:endParaRPr lang="ja-JP" altLang="en-US" sz="2700" b="0" dirty="0">
              <a:solidFill>
                <a:srgbClr val="FF0000"/>
              </a:solidFill>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99141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linds(horizontal)">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755576" y="401925"/>
            <a:ext cx="5753397" cy="4339650"/>
          </a:xfrm>
          <a:prstGeom prst="rect">
            <a:avLst/>
          </a:prstGeom>
          <a:noFill/>
          <a:ln w="9525">
            <a:noFill/>
            <a:miter lim="800000"/>
            <a:headEnd/>
            <a:tailEnd/>
          </a:ln>
        </p:spPr>
        <p:txBody>
          <a:bodyPr wrap="square">
            <a:spAutoFit/>
          </a:bodyPr>
          <a:lstStyle/>
          <a:p>
            <a:pPr marL="342900" indent="-342900" algn="just">
              <a:defRPr/>
            </a:pPr>
            <a:r>
              <a:rPr lang="ja-JP" altLang="en-US" sz="1500" b="0" dirty="0">
                <a:solidFill>
                  <a:srgbClr val="000000"/>
                </a:solidFill>
                <a:latin typeface="MS PGothic" panose="020B0600070205080204" pitchFamily="34" charset="-128"/>
                <a:ea typeface="MS PGothic" panose="020B0600070205080204" pitchFamily="34" charset="-128"/>
                <a:cs typeface="+mn-cs"/>
              </a:rPr>
              <a:t>薬剤</a:t>
            </a: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 拒絶中央値</a:t>
            </a:r>
            <a:r>
              <a:rPr lang="en-US" altLang="ja-JP" sz="1500" b="0" dirty="0">
                <a:solidFill>
                  <a:srgbClr val="000000"/>
                </a:solidFill>
                <a:latin typeface="MS PGothic" panose="020B0600070205080204" pitchFamily="34" charset="-128"/>
                <a:ea typeface="MS PGothic" panose="020B0600070205080204" pitchFamily="34" charset="-128"/>
                <a:cs typeface="+mn-cs"/>
              </a:rPr>
              <a:t>(</a:t>
            </a:r>
            <a:r>
              <a:rPr lang="ja-JP" altLang="en-US" sz="1500" b="0" dirty="0">
                <a:solidFill>
                  <a:srgbClr val="000000"/>
                </a:solidFill>
                <a:latin typeface="MS PGothic" panose="020B0600070205080204" pitchFamily="34" charset="-128"/>
                <a:ea typeface="MS PGothic" panose="020B0600070205080204" pitchFamily="34" charset="-128"/>
                <a:cs typeface="+mn-cs"/>
              </a:rPr>
              <a:t>日）	</a:t>
            </a:r>
          </a:p>
          <a:p>
            <a:pPr marL="342900" indent="-342900" eaLnBrk="0" hangingPunct="0">
              <a:defRPr/>
            </a:pPr>
            <a:r>
              <a:rPr lang="ja-JP" altLang="en-US" sz="2100" b="0" u="sng" dirty="0">
                <a:solidFill>
                  <a:srgbClr val="FF0000"/>
                </a:solidFill>
                <a:latin typeface="MS PGothic" panose="020B0600070205080204" pitchFamily="34" charset="-128"/>
                <a:ea typeface="MS PGothic" panose="020B0600070205080204" pitchFamily="34" charset="-128"/>
                <a:cs typeface="+mn-cs"/>
              </a:rPr>
              <a:t>柴苓湯		　</a:t>
            </a:r>
            <a:r>
              <a:rPr lang="ja-JP" altLang="en-US" sz="2100" b="0" u="sng">
                <a:solidFill>
                  <a:srgbClr val="FF0000"/>
                </a:solidFill>
                <a:latin typeface="MS PGothic" panose="020B0600070205080204" pitchFamily="34" charset="-128"/>
                <a:ea typeface="MS PGothic" panose="020B0600070205080204" pitchFamily="34" charset="-128"/>
                <a:cs typeface="+mn-cs"/>
              </a:rPr>
              <a:t>　  </a:t>
            </a:r>
            <a:r>
              <a:rPr lang="en-US" altLang="ja-JP" sz="2100" b="0" u="sng" dirty="0">
                <a:solidFill>
                  <a:srgbClr val="FF0000"/>
                </a:solidFill>
                <a:latin typeface="MS PGothic" panose="020B0600070205080204" pitchFamily="34" charset="-128"/>
                <a:ea typeface="MS PGothic" panose="020B0600070205080204" pitchFamily="34" charset="-128"/>
                <a:cs typeface="+mn-cs"/>
              </a:rPr>
              <a:t>  &gt;100</a:t>
            </a:r>
            <a:r>
              <a:rPr lang="en-US" altLang="ja-JP" sz="2100" b="0" dirty="0">
                <a:solidFill>
                  <a:srgbClr val="000000"/>
                </a:solidFill>
                <a:latin typeface="MS PGothic" panose="020B0600070205080204" pitchFamily="34" charset="-128"/>
                <a:ea typeface="MS PGothic" panose="020B0600070205080204" pitchFamily="34" charset="-128"/>
                <a:cs typeface="+mn-cs"/>
              </a:rPr>
              <a:t>		</a:t>
            </a:r>
          </a:p>
          <a:p>
            <a:pPr marL="342900" indent="-342900" algn="just">
              <a:defRPr/>
            </a:pPr>
            <a:endParaRPr lang="en-US" altLang="ja-JP" sz="1500" b="0" dirty="0">
              <a:solidFill>
                <a:srgbClr val="000000"/>
              </a:solidFill>
              <a:latin typeface="MS PGothic" panose="020B0600070205080204" pitchFamily="34" charset="-128"/>
              <a:ea typeface="MS PGothic" panose="020B0600070205080204" pitchFamily="34" charset="-128"/>
              <a:cs typeface="+mn-cs"/>
            </a:endParaRPr>
          </a:p>
          <a:p>
            <a:pPr marL="342900" indent="-342900" algn="just" eaLnBrk="0" hangingPunct="0">
              <a:defRPr/>
            </a:pPr>
            <a:r>
              <a:rPr lang="ja-JP" altLang="en-US" sz="1500" b="0" u="sng" dirty="0">
                <a:solidFill>
                  <a:srgbClr val="000000"/>
                </a:solidFill>
                <a:latin typeface="MS PGothic" panose="020B0600070205080204" pitchFamily="34" charset="-128"/>
                <a:ea typeface="MS PGothic" panose="020B0600070205080204" pitchFamily="34" charset="-128"/>
                <a:cs typeface="+mn-cs"/>
              </a:rPr>
              <a:t>小柴胡湯			</a:t>
            </a:r>
            <a:r>
              <a:rPr lang="en-US" altLang="ja-JP" sz="1500" b="0" u="sng" dirty="0">
                <a:solidFill>
                  <a:srgbClr val="000000"/>
                </a:solidFill>
                <a:latin typeface="MS PGothic" panose="020B0600070205080204" pitchFamily="34" charset="-128"/>
                <a:ea typeface="MS PGothic" panose="020B0600070205080204" pitchFamily="34" charset="-128"/>
                <a:cs typeface="+mn-cs"/>
              </a:rPr>
              <a:t>	</a:t>
            </a:r>
            <a:r>
              <a:rPr lang="ja-JP" altLang="en-US" sz="1500" b="0" u="sng" dirty="0">
                <a:solidFill>
                  <a:srgbClr val="000000"/>
                </a:solidFill>
                <a:latin typeface="MS PGothic" panose="020B0600070205080204" pitchFamily="34" charset="-128"/>
                <a:ea typeface="MS PGothic" panose="020B0600070205080204" pitchFamily="34" charset="-128"/>
                <a:cs typeface="+mn-cs"/>
              </a:rPr>
              <a:t> </a:t>
            </a:r>
            <a:r>
              <a:rPr lang="en-US" altLang="ja-JP" sz="1500" b="0" u="sng" dirty="0">
                <a:solidFill>
                  <a:srgbClr val="000000"/>
                </a:solidFill>
                <a:latin typeface="MS PGothic" panose="020B0600070205080204" pitchFamily="34" charset="-128"/>
                <a:ea typeface="MS PGothic" panose="020B0600070205080204" pitchFamily="34" charset="-128"/>
                <a:cs typeface="+mn-cs"/>
              </a:rPr>
              <a:t>7</a:t>
            </a:r>
            <a:r>
              <a:rPr lang="en-US" altLang="ja-JP" sz="1500" b="0" dirty="0">
                <a:solidFill>
                  <a:srgbClr val="000000"/>
                </a:solidFill>
                <a:latin typeface="MS PGothic" panose="020B0600070205080204" pitchFamily="34" charset="-128"/>
                <a:ea typeface="MS PGothic" panose="020B0600070205080204" pitchFamily="34" charset="-128"/>
                <a:cs typeface="+mn-cs"/>
              </a:rPr>
              <a:t>		</a:t>
            </a:r>
          </a:p>
          <a:p>
            <a:pPr marL="342900" indent="-342900" algn="just" eaLnBrk="0" hangingPunct="0">
              <a:defRPr/>
            </a:pP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柴胡			</a:t>
            </a: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 </a:t>
            </a:r>
            <a:r>
              <a:rPr lang="en-US" altLang="ja-JP" sz="1500" b="0" dirty="0">
                <a:solidFill>
                  <a:srgbClr val="000000"/>
                </a:solidFill>
                <a:latin typeface="MS PGothic" panose="020B0600070205080204" pitchFamily="34" charset="-128"/>
                <a:ea typeface="MS PGothic" panose="020B0600070205080204" pitchFamily="34" charset="-128"/>
                <a:cs typeface="+mn-cs"/>
              </a:rPr>
              <a:t>8		</a:t>
            </a:r>
          </a:p>
          <a:p>
            <a:pPr marL="342900" indent="-342900" algn="just" eaLnBrk="0" hangingPunct="0">
              <a:defRPr/>
            </a:pP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黄芩 			</a:t>
            </a:r>
            <a:r>
              <a:rPr lang="en-US" altLang="ja-JP" sz="1500" b="0" dirty="0">
                <a:solidFill>
                  <a:srgbClr val="000000"/>
                </a:solidFill>
                <a:latin typeface="MS PGothic" panose="020B0600070205080204" pitchFamily="34" charset="-128"/>
                <a:ea typeface="MS PGothic" panose="020B0600070205080204" pitchFamily="34" charset="-128"/>
                <a:cs typeface="+mn-cs"/>
              </a:rPr>
              <a:t>	12		</a:t>
            </a:r>
          </a:p>
          <a:p>
            <a:pPr marL="342900" indent="-342900" algn="just" eaLnBrk="0" hangingPunct="0">
              <a:defRPr/>
            </a:pP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人参			</a:t>
            </a: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 </a:t>
            </a:r>
            <a:r>
              <a:rPr lang="en-US" altLang="ja-JP" sz="1500" b="0" dirty="0">
                <a:solidFill>
                  <a:srgbClr val="000000"/>
                </a:solidFill>
                <a:latin typeface="MS PGothic" panose="020B0600070205080204" pitchFamily="34" charset="-128"/>
                <a:ea typeface="MS PGothic" panose="020B0600070205080204" pitchFamily="34" charset="-128"/>
                <a:cs typeface="+mn-cs"/>
              </a:rPr>
              <a:t>8		</a:t>
            </a:r>
          </a:p>
          <a:p>
            <a:pPr marL="342900" indent="-342900" algn="just" eaLnBrk="0" hangingPunct="0">
              <a:defRPr/>
            </a:pP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甘草			</a:t>
            </a:r>
            <a:r>
              <a:rPr lang="en-US" altLang="ja-JP" sz="1500" b="0" dirty="0">
                <a:solidFill>
                  <a:srgbClr val="000000"/>
                </a:solidFill>
                <a:latin typeface="MS PGothic" panose="020B0600070205080204" pitchFamily="34" charset="-128"/>
                <a:ea typeface="MS PGothic" panose="020B0600070205080204" pitchFamily="34" charset="-128"/>
                <a:cs typeface="+mn-cs"/>
              </a:rPr>
              <a:t>	18		</a:t>
            </a:r>
          </a:p>
          <a:p>
            <a:pPr marL="342900" indent="-342900" algn="just" eaLnBrk="0" hangingPunct="0">
              <a:defRPr/>
            </a:pP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半夏			</a:t>
            </a:r>
            <a:r>
              <a:rPr lang="en-US" altLang="ja-JP" sz="1500" b="0" dirty="0">
                <a:solidFill>
                  <a:srgbClr val="000000"/>
                </a:solidFill>
                <a:latin typeface="MS PGothic" panose="020B0600070205080204" pitchFamily="34" charset="-128"/>
                <a:ea typeface="MS PGothic" panose="020B0600070205080204" pitchFamily="34" charset="-128"/>
                <a:cs typeface="+mn-cs"/>
              </a:rPr>
              <a:t>	18		</a:t>
            </a:r>
          </a:p>
          <a:p>
            <a:pPr marL="342900" indent="-342900" algn="just" eaLnBrk="0" hangingPunct="0">
              <a:defRPr/>
            </a:pP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大棗			</a:t>
            </a: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 </a:t>
            </a:r>
            <a:r>
              <a:rPr lang="en-US" altLang="ja-JP" sz="1500" b="0" dirty="0">
                <a:solidFill>
                  <a:srgbClr val="000000"/>
                </a:solidFill>
                <a:latin typeface="MS PGothic" panose="020B0600070205080204" pitchFamily="34" charset="-128"/>
                <a:ea typeface="MS PGothic" panose="020B0600070205080204" pitchFamily="34" charset="-128"/>
                <a:cs typeface="+mn-cs"/>
              </a:rPr>
              <a:t>8		</a:t>
            </a:r>
          </a:p>
          <a:p>
            <a:pPr marL="342900" indent="-342900" algn="just" eaLnBrk="0" hangingPunct="0">
              <a:defRPr/>
            </a:pP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生姜			</a:t>
            </a: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 </a:t>
            </a:r>
            <a:r>
              <a:rPr lang="en-US" altLang="ja-JP" sz="1500" b="0" dirty="0">
                <a:solidFill>
                  <a:srgbClr val="000000"/>
                </a:solidFill>
                <a:latin typeface="MS PGothic" panose="020B0600070205080204" pitchFamily="34" charset="-128"/>
                <a:ea typeface="MS PGothic" panose="020B0600070205080204" pitchFamily="34" charset="-128"/>
                <a:cs typeface="+mn-cs"/>
              </a:rPr>
              <a:t>8</a:t>
            </a:r>
          </a:p>
          <a:p>
            <a:pPr marL="342900" indent="-342900" algn="just" eaLnBrk="0" hangingPunct="0">
              <a:defRPr/>
            </a:pPr>
            <a:r>
              <a:rPr lang="en-US" altLang="ja-JP" sz="1500" b="0" dirty="0">
                <a:solidFill>
                  <a:srgbClr val="000000"/>
                </a:solidFill>
                <a:latin typeface="MS PGothic" panose="020B0600070205080204" pitchFamily="34" charset="-128"/>
                <a:ea typeface="MS PGothic" panose="020B0600070205080204" pitchFamily="34" charset="-128"/>
                <a:cs typeface="+mn-cs"/>
              </a:rPr>
              <a:t>		</a:t>
            </a:r>
          </a:p>
          <a:p>
            <a:pPr marL="342900" indent="-342900" algn="just" eaLnBrk="0" hangingPunct="0">
              <a:defRPr/>
            </a:pPr>
            <a:r>
              <a:rPr lang="ja-JP" altLang="en-US" sz="1500" b="0" u="sng" dirty="0">
                <a:solidFill>
                  <a:srgbClr val="000000"/>
                </a:solidFill>
                <a:latin typeface="MS PGothic" panose="020B0600070205080204" pitchFamily="34" charset="-128"/>
                <a:ea typeface="MS PGothic" panose="020B0600070205080204" pitchFamily="34" charset="-128"/>
                <a:cs typeface="+mn-cs"/>
              </a:rPr>
              <a:t>五苓散		   	 </a:t>
            </a:r>
            <a:r>
              <a:rPr lang="en-US" altLang="ja-JP" sz="1500" b="0" u="sng" dirty="0">
                <a:solidFill>
                  <a:srgbClr val="000000"/>
                </a:solidFill>
                <a:latin typeface="MS PGothic" panose="020B0600070205080204" pitchFamily="34" charset="-128"/>
                <a:ea typeface="MS PGothic" panose="020B0600070205080204" pitchFamily="34" charset="-128"/>
                <a:cs typeface="+mn-cs"/>
              </a:rPr>
              <a:t>	 8</a:t>
            </a:r>
          </a:p>
          <a:p>
            <a:pPr marL="342900" indent="-342900" algn="just" eaLnBrk="0" hangingPunct="0">
              <a:defRPr/>
            </a:pP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茯苓			</a:t>
            </a:r>
            <a:r>
              <a:rPr lang="en-US" altLang="ja-JP" sz="1500" b="0" dirty="0">
                <a:solidFill>
                  <a:srgbClr val="000000"/>
                </a:solidFill>
                <a:latin typeface="MS PGothic" panose="020B0600070205080204" pitchFamily="34" charset="-128"/>
                <a:ea typeface="MS PGothic" panose="020B0600070205080204" pitchFamily="34" charset="-128"/>
                <a:cs typeface="+mn-cs"/>
              </a:rPr>
              <a:t>	18		</a:t>
            </a:r>
          </a:p>
          <a:p>
            <a:pPr marL="342900" indent="-342900" algn="just" eaLnBrk="0" hangingPunct="0">
              <a:defRPr/>
            </a:pP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猪苓			 </a:t>
            </a: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 </a:t>
            </a:r>
            <a:r>
              <a:rPr lang="en-US" altLang="ja-JP" sz="1500" b="0" dirty="0">
                <a:solidFill>
                  <a:srgbClr val="000000"/>
                </a:solidFill>
                <a:latin typeface="MS PGothic" panose="020B0600070205080204" pitchFamily="34" charset="-128"/>
                <a:ea typeface="MS PGothic" panose="020B0600070205080204" pitchFamily="34" charset="-128"/>
                <a:cs typeface="+mn-cs"/>
              </a:rPr>
              <a:t>7		</a:t>
            </a:r>
          </a:p>
          <a:p>
            <a:pPr marL="342900" indent="-342900" algn="just" eaLnBrk="0" hangingPunct="0">
              <a:defRPr/>
            </a:pP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蒼朮			</a:t>
            </a: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 </a:t>
            </a:r>
            <a:r>
              <a:rPr lang="en-US" altLang="ja-JP" sz="1500" b="0" dirty="0">
                <a:solidFill>
                  <a:srgbClr val="000000"/>
                </a:solidFill>
                <a:latin typeface="MS PGothic" panose="020B0600070205080204" pitchFamily="34" charset="-128"/>
                <a:ea typeface="MS PGothic" panose="020B0600070205080204" pitchFamily="34" charset="-128"/>
                <a:cs typeface="+mn-cs"/>
              </a:rPr>
              <a:t>8		</a:t>
            </a:r>
          </a:p>
          <a:p>
            <a:pPr marL="342900" indent="-342900" algn="just" eaLnBrk="0" hangingPunct="0">
              <a:defRPr/>
            </a:pP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沢瀉			 </a:t>
            </a:r>
            <a:r>
              <a:rPr lang="en-US" altLang="ja-JP" sz="1500" b="0" dirty="0">
                <a:solidFill>
                  <a:srgbClr val="000000"/>
                </a:solidFill>
                <a:latin typeface="MS PGothic" panose="020B0600070205080204" pitchFamily="34" charset="-128"/>
                <a:ea typeface="MS PGothic" panose="020B0600070205080204" pitchFamily="34" charset="-128"/>
                <a:cs typeface="+mn-cs"/>
              </a:rPr>
              <a:t>	 8		</a:t>
            </a:r>
          </a:p>
          <a:p>
            <a:pPr marL="342900" indent="-342900" algn="just" eaLnBrk="0" hangingPunct="0">
              <a:defRPr/>
            </a:pPr>
            <a:r>
              <a:rPr lang="en-US" altLang="ja-JP" sz="1500" b="0" dirty="0">
                <a:solidFill>
                  <a:srgbClr val="000000"/>
                </a:solidFill>
                <a:latin typeface="MS PGothic" panose="020B0600070205080204" pitchFamily="34" charset="-128"/>
                <a:ea typeface="MS PGothic" panose="020B0600070205080204" pitchFamily="34" charset="-128"/>
                <a:cs typeface="+mn-cs"/>
              </a:rPr>
              <a:t>	</a:t>
            </a:r>
            <a:r>
              <a:rPr lang="ja-JP" altLang="en-US" sz="1500" b="0" dirty="0">
                <a:solidFill>
                  <a:srgbClr val="000000"/>
                </a:solidFill>
                <a:latin typeface="MS PGothic" panose="020B0600070205080204" pitchFamily="34" charset="-128"/>
                <a:ea typeface="MS PGothic" panose="020B0600070205080204" pitchFamily="34" charset="-128"/>
                <a:cs typeface="+mn-cs"/>
              </a:rPr>
              <a:t>桂枝			</a:t>
            </a:r>
            <a:r>
              <a:rPr lang="en-US" altLang="ja-JP" sz="1500" b="0" dirty="0">
                <a:solidFill>
                  <a:srgbClr val="000000"/>
                </a:solidFill>
                <a:latin typeface="MS PGothic" panose="020B0600070205080204" pitchFamily="34" charset="-128"/>
                <a:ea typeface="MS PGothic" panose="020B0600070205080204" pitchFamily="34" charset="-128"/>
                <a:cs typeface="+mn-cs"/>
              </a:rPr>
              <a:t>	13		</a:t>
            </a:r>
          </a:p>
        </p:txBody>
      </p:sp>
      <p:sp>
        <p:nvSpPr>
          <p:cNvPr id="4" name="Text Box 3">
            <a:extLst>
              <a:ext uri="{FF2B5EF4-FFF2-40B4-BE49-F238E27FC236}">
                <a16:creationId xmlns:a16="http://schemas.microsoft.com/office/drawing/2014/main" id="{A7AE2B8A-666F-9B4B-A13F-2DB6AB96C1A9}"/>
              </a:ext>
            </a:extLst>
          </p:cNvPr>
          <p:cNvSpPr txBox="1">
            <a:spLocks noChangeArrowheads="1"/>
          </p:cNvSpPr>
          <p:nvPr/>
        </p:nvSpPr>
        <p:spPr bwMode="auto">
          <a:xfrm>
            <a:off x="5508104" y="2211710"/>
            <a:ext cx="3047535" cy="923330"/>
          </a:xfrm>
          <a:prstGeom prst="rect">
            <a:avLst/>
          </a:prstGeom>
          <a:solidFill>
            <a:srgbClr val="D9D9D9"/>
          </a:solidFill>
          <a:ln w="9525">
            <a:noFill/>
            <a:miter lim="800000"/>
            <a:headEnd/>
            <a:tailEnd/>
          </a:ln>
        </p:spPr>
        <p:txBody>
          <a:bodyPr wrap="square">
            <a:spAutoFit/>
          </a:bodyPr>
          <a:lstStyle/>
          <a:p>
            <a:pPr algn="ctr">
              <a:spcBef>
                <a:spcPct val="50000"/>
              </a:spcBef>
            </a:pPr>
            <a:r>
              <a:rPr lang="ja-JP" altLang="en-US" sz="2700" b="0">
                <a:latin typeface="MS PGothic" panose="020B0600070205080204" pitchFamily="34" charset="-128"/>
                <a:ea typeface="MS PGothic" panose="020B0600070205080204" pitchFamily="34" charset="-128"/>
              </a:rPr>
              <a:t>確かに単一生薬はどれも無効</a:t>
            </a:r>
            <a:endParaRPr lang="ja-JP" altLang="en-US" sz="2700" b="0"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6664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575104" y="177082"/>
            <a:ext cx="5941088" cy="4616648"/>
          </a:xfrm>
          <a:prstGeom prst="rect">
            <a:avLst/>
          </a:prstGeom>
          <a:noFill/>
          <a:ln w="9525">
            <a:noFill/>
            <a:miter lim="800000"/>
            <a:headEnd/>
            <a:tailEnd/>
          </a:ln>
        </p:spPr>
        <p:txBody>
          <a:bodyPr wrap="square">
            <a:spAutoFit/>
          </a:bodyPr>
          <a:lstStyle/>
          <a:p>
            <a:pPr algn="just">
              <a:defRPr/>
            </a:pPr>
            <a:r>
              <a:rPr lang="ja-JP" altLang="en-US" sz="2100" b="0" dirty="0">
                <a:solidFill>
                  <a:srgbClr val="000000"/>
                </a:solidFill>
                <a:latin typeface="MS PGothic" panose="020B0600070205080204" pitchFamily="34" charset="-128"/>
                <a:ea typeface="MS PGothic" panose="020B0600070205080204" pitchFamily="34" charset="-128"/>
                <a:cs typeface="+mn-cs"/>
              </a:rPr>
              <a:t>　</a:t>
            </a:r>
            <a:r>
              <a:rPr lang="ja-JP" altLang="en-US" sz="2100" b="0" u="sng" dirty="0">
                <a:solidFill>
                  <a:srgbClr val="000000"/>
                </a:solidFill>
                <a:latin typeface="MS PGothic" panose="020B0600070205080204" pitchFamily="34" charset="-128"/>
                <a:ea typeface="MS PGothic" panose="020B0600070205080204" pitchFamily="34" charset="-128"/>
                <a:cs typeface="+mn-cs"/>
              </a:rPr>
              <a:t>除外生薬</a:t>
            </a:r>
            <a:r>
              <a:rPr lang="en-US" altLang="ja-JP" sz="2100" b="0" dirty="0">
                <a:solidFill>
                  <a:srgbClr val="000000"/>
                </a:solidFill>
                <a:latin typeface="MS PGothic" panose="020B0600070205080204" pitchFamily="34" charset="-128"/>
                <a:ea typeface="MS PGothic" panose="020B0600070205080204" pitchFamily="34" charset="-128"/>
                <a:cs typeface="+mn-cs"/>
              </a:rPr>
              <a:t>	</a:t>
            </a:r>
            <a:r>
              <a:rPr lang="ja-JP" altLang="en-US" sz="2100" b="0" dirty="0">
                <a:solidFill>
                  <a:srgbClr val="000000"/>
                </a:solidFill>
                <a:latin typeface="MS PGothic" panose="020B0600070205080204" pitchFamily="34" charset="-128"/>
                <a:ea typeface="MS PGothic" panose="020B0600070205080204" pitchFamily="34" charset="-128"/>
                <a:cs typeface="+mn-cs"/>
              </a:rPr>
              <a:t>	</a:t>
            </a:r>
            <a:r>
              <a:rPr lang="ja-JP" altLang="en-US" sz="2100" b="0" u="sng" dirty="0">
                <a:solidFill>
                  <a:srgbClr val="000000"/>
                </a:solidFill>
                <a:latin typeface="MS PGothic" panose="020B0600070205080204" pitchFamily="34" charset="-128"/>
                <a:ea typeface="MS PGothic" panose="020B0600070205080204" pitchFamily="34" charset="-128"/>
                <a:cs typeface="+mn-cs"/>
              </a:rPr>
              <a:t>拒絶中央値（日）</a:t>
            </a:r>
            <a:endParaRPr lang="en-US" altLang="ja-JP" sz="2100" b="0" dirty="0">
              <a:solidFill>
                <a:srgbClr val="000000"/>
              </a:solidFill>
              <a:latin typeface="MS PGothic" panose="020B0600070205080204" pitchFamily="34" charset="-128"/>
              <a:ea typeface="MS PGothic" panose="020B0600070205080204" pitchFamily="34" charset="-128"/>
              <a:cs typeface="+mn-cs"/>
            </a:endParaRPr>
          </a:p>
          <a:p>
            <a:pPr indent="402431" algn="just" eaLnBrk="0" hangingPunct="0">
              <a:defRPr/>
            </a:pPr>
            <a:r>
              <a:rPr lang="ja-JP" altLang="en-US" sz="2100" b="0" dirty="0">
                <a:solidFill>
                  <a:srgbClr val="000000"/>
                </a:solidFill>
                <a:latin typeface="MS PGothic" panose="020B0600070205080204" pitchFamily="34" charset="-128"/>
                <a:ea typeface="MS PGothic" panose="020B0600070205080204" pitchFamily="34" charset="-128"/>
                <a:cs typeface="+mn-cs"/>
              </a:rPr>
              <a:t>茯苓</a:t>
            </a:r>
            <a:r>
              <a:rPr lang="en-US" altLang="ja-JP" sz="2100" b="0" dirty="0">
                <a:solidFill>
                  <a:srgbClr val="000000"/>
                </a:solidFill>
                <a:latin typeface="MS PGothic" panose="020B0600070205080204" pitchFamily="34" charset="-128"/>
                <a:ea typeface="MS PGothic" panose="020B0600070205080204" pitchFamily="34" charset="-128"/>
                <a:cs typeface="+mn-cs"/>
              </a:rPr>
              <a:t>		</a:t>
            </a:r>
            <a:r>
              <a:rPr lang="ja-JP" altLang="en-US" sz="2100" b="0" dirty="0">
                <a:solidFill>
                  <a:srgbClr val="000000"/>
                </a:solidFill>
                <a:latin typeface="MS PGothic" panose="020B0600070205080204" pitchFamily="34" charset="-128"/>
                <a:ea typeface="MS PGothic" panose="020B0600070205080204" pitchFamily="34" charset="-128"/>
                <a:cs typeface="+mn-cs"/>
              </a:rPr>
              <a:t>	 </a:t>
            </a:r>
            <a:r>
              <a:rPr lang="en-US" altLang="ja-JP" sz="2100" b="0" dirty="0">
                <a:solidFill>
                  <a:srgbClr val="000000"/>
                </a:solidFill>
                <a:latin typeface="MS PGothic" panose="020B0600070205080204" pitchFamily="34" charset="-128"/>
                <a:ea typeface="MS PGothic" panose="020B0600070205080204" pitchFamily="34" charset="-128"/>
                <a:cs typeface="+mn-cs"/>
              </a:rPr>
              <a:t>8		</a:t>
            </a:r>
          </a:p>
          <a:p>
            <a:pPr indent="402431" algn="just" eaLnBrk="0" hangingPunct="0">
              <a:defRPr/>
            </a:pPr>
            <a:r>
              <a:rPr lang="ja-JP" altLang="en-US" sz="2100" b="0" dirty="0">
                <a:solidFill>
                  <a:srgbClr val="000000"/>
                </a:solidFill>
                <a:latin typeface="MS PGothic" panose="020B0600070205080204" pitchFamily="34" charset="-128"/>
                <a:ea typeface="MS PGothic" panose="020B0600070205080204" pitchFamily="34" charset="-128"/>
                <a:cs typeface="+mn-cs"/>
              </a:rPr>
              <a:t>黄芩		</a:t>
            </a:r>
            <a:r>
              <a:rPr lang="en-US" altLang="ja-JP" sz="2100" b="0" dirty="0">
                <a:solidFill>
                  <a:srgbClr val="000000"/>
                </a:solidFill>
                <a:latin typeface="MS PGothic" panose="020B0600070205080204" pitchFamily="34" charset="-128"/>
                <a:ea typeface="MS PGothic" panose="020B0600070205080204" pitchFamily="34" charset="-128"/>
                <a:cs typeface="+mn-cs"/>
              </a:rPr>
              <a:t>	</a:t>
            </a:r>
            <a:r>
              <a:rPr lang="ja-JP" altLang="en-US" sz="2100" b="0" dirty="0">
                <a:solidFill>
                  <a:srgbClr val="000000"/>
                </a:solidFill>
                <a:latin typeface="MS PGothic" panose="020B0600070205080204" pitchFamily="34" charset="-128"/>
                <a:ea typeface="MS PGothic" panose="020B0600070205080204" pitchFamily="34" charset="-128"/>
                <a:cs typeface="+mn-cs"/>
              </a:rPr>
              <a:t> </a:t>
            </a:r>
            <a:r>
              <a:rPr lang="en-US" altLang="ja-JP" sz="2100" b="0" dirty="0">
                <a:solidFill>
                  <a:srgbClr val="000000"/>
                </a:solidFill>
                <a:latin typeface="MS PGothic" panose="020B0600070205080204" pitchFamily="34" charset="-128"/>
                <a:ea typeface="MS PGothic" panose="020B0600070205080204" pitchFamily="34" charset="-128"/>
                <a:cs typeface="+mn-cs"/>
              </a:rPr>
              <a:t>9		</a:t>
            </a:r>
          </a:p>
          <a:p>
            <a:pPr indent="402431" algn="just" eaLnBrk="0" hangingPunct="0">
              <a:defRPr/>
            </a:pPr>
            <a:r>
              <a:rPr lang="ja-JP" altLang="en-US" sz="2100" b="0" dirty="0">
                <a:solidFill>
                  <a:srgbClr val="000000"/>
                </a:solidFill>
                <a:latin typeface="MS PGothic" panose="020B0600070205080204" pitchFamily="34" charset="-128"/>
                <a:ea typeface="MS PGothic" panose="020B0600070205080204" pitchFamily="34" charset="-128"/>
                <a:cs typeface="+mn-cs"/>
              </a:rPr>
              <a:t>人参		</a:t>
            </a:r>
            <a:r>
              <a:rPr lang="en-US" altLang="ja-JP" sz="2100" b="0" dirty="0">
                <a:solidFill>
                  <a:srgbClr val="000000"/>
                </a:solidFill>
                <a:latin typeface="MS PGothic" panose="020B0600070205080204" pitchFamily="34" charset="-128"/>
                <a:ea typeface="MS PGothic" panose="020B0600070205080204" pitchFamily="34" charset="-128"/>
                <a:cs typeface="+mn-cs"/>
              </a:rPr>
              <a:t>	10		</a:t>
            </a:r>
          </a:p>
          <a:p>
            <a:pPr indent="402431" algn="just" eaLnBrk="0" hangingPunct="0">
              <a:defRPr/>
            </a:pPr>
            <a:r>
              <a:rPr lang="ja-JP" altLang="en-US" sz="2100" b="0" dirty="0">
                <a:solidFill>
                  <a:srgbClr val="000000"/>
                </a:solidFill>
                <a:latin typeface="MS PGothic" panose="020B0600070205080204" pitchFamily="34" charset="-128"/>
                <a:ea typeface="MS PGothic" panose="020B0600070205080204" pitchFamily="34" charset="-128"/>
                <a:cs typeface="+mn-cs"/>
              </a:rPr>
              <a:t>蒼朮		</a:t>
            </a:r>
            <a:r>
              <a:rPr lang="en-US" altLang="ja-JP" sz="2100" b="0" dirty="0">
                <a:solidFill>
                  <a:srgbClr val="000000"/>
                </a:solidFill>
                <a:latin typeface="MS PGothic" panose="020B0600070205080204" pitchFamily="34" charset="-128"/>
                <a:ea typeface="MS PGothic" panose="020B0600070205080204" pitchFamily="34" charset="-128"/>
                <a:cs typeface="+mn-cs"/>
              </a:rPr>
              <a:t>	12		</a:t>
            </a:r>
          </a:p>
          <a:p>
            <a:pPr indent="402431" algn="just">
              <a:defRPr/>
            </a:pPr>
            <a:r>
              <a:rPr lang="ja-JP" altLang="en-US" sz="2100" b="0" dirty="0">
                <a:solidFill>
                  <a:srgbClr val="000000"/>
                </a:solidFill>
                <a:latin typeface="MS PGothic" panose="020B0600070205080204" pitchFamily="34" charset="-128"/>
                <a:ea typeface="MS PGothic" panose="020B0600070205080204" pitchFamily="34" charset="-128"/>
                <a:cs typeface="+mn-cs"/>
              </a:rPr>
              <a:t>甘草		</a:t>
            </a:r>
            <a:r>
              <a:rPr lang="en-US" altLang="ja-JP" sz="2100" b="0" dirty="0">
                <a:solidFill>
                  <a:srgbClr val="000000"/>
                </a:solidFill>
                <a:latin typeface="MS PGothic" panose="020B0600070205080204" pitchFamily="34" charset="-128"/>
                <a:ea typeface="MS PGothic" panose="020B0600070205080204" pitchFamily="34" charset="-128"/>
                <a:cs typeface="+mn-cs"/>
              </a:rPr>
              <a:t>	16		</a:t>
            </a:r>
          </a:p>
          <a:p>
            <a:pPr indent="402431" algn="just">
              <a:defRPr/>
            </a:pPr>
            <a:r>
              <a:rPr lang="ja-JP" altLang="en-US" sz="2100" b="0" dirty="0">
                <a:solidFill>
                  <a:srgbClr val="000000"/>
                </a:solidFill>
                <a:latin typeface="MS PGothic" panose="020B0600070205080204" pitchFamily="34" charset="-128"/>
                <a:ea typeface="MS PGothic" panose="020B0600070205080204" pitchFamily="34" charset="-128"/>
                <a:cs typeface="+mn-cs"/>
              </a:rPr>
              <a:t>柴胡		</a:t>
            </a:r>
            <a:r>
              <a:rPr lang="en-US" altLang="ja-JP" sz="2100" b="0" dirty="0">
                <a:solidFill>
                  <a:srgbClr val="000000"/>
                </a:solidFill>
                <a:latin typeface="MS PGothic" panose="020B0600070205080204" pitchFamily="34" charset="-128"/>
                <a:ea typeface="MS PGothic" panose="020B0600070205080204" pitchFamily="34" charset="-128"/>
                <a:cs typeface="+mn-cs"/>
              </a:rPr>
              <a:t>	16		</a:t>
            </a:r>
          </a:p>
          <a:p>
            <a:pPr indent="402431" algn="just">
              <a:defRPr/>
            </a:pPr>
            <a:r>
              <a:rPr lang="ja-JP" altLang="en-US" sz="2100" b="0" dirty="0">
                <a:solidFill>
                  <a:srgbClr val="000000"/>
                </a:solidFill>
                <a:latin typeface="MS PGothic" panose="020B0600070205080204" pitchFamily="34" charset="-128"/>
                <a:ea typeface="MS PGothic" panose="020B0600070205080204" pitchFamily="34" charset="-128"/>
                <a:cs typeface="+mn-cs"/>
              </a:rPr>
              <a:t>沢瀉		</a:t>
            </a:r>
            <a:r>
              <a:rPr lang="en-US" altLang="ja-JP" sz="2100" b="0" dirty="0">
                <a:solidFill>
                  <a:srgbClr val="000000"/>
                </a:solidFill>
                <a:latin typeface="MS PGothic" panose="020B0600070205080204" pitchFamily="34" charset="-128"/>
                <a:ea typeface="MS PGothic" panose="020B0600070205080204" pitchFamily="34" charset="-128"/>
                <a:cs typeface="+mn-cs"/>
              </a:rPr>
              <a:t>	18		</a:t>
            </a:r>
          </a:p>
          <a:p>
            <a:pPr indent="402431" algn="just" eaLnBrk="0" hangingPunct="0">
              <a:defRPr/>
            </a:pPr>
            <a:r>
              <a:rPr lang="ja-JP" altLang="en-US" sz="2100" b="0" dirty="0">
                <a:solidFill>
                  <a:srgbClr val="000000"/>
                </a:solidFill>
                <a:latin typeface="MS PGothic" panose="020B0600070205080204" pitchFamily="34" charset="-128"/>
                <a:ea typeface="MS PGothic" panose="020B0600070205080204" pitchFamily="34" charset="-128"/>
                <a:cs typeface="+mn-cs"/>
              </a:rPr>
              <a:t>半夏		</a:t>
            </a:r>
            <a:r>
              <a:rPr lang="en-US" altLang="ja-JP" sz="2100" b="0" dirty="0">
                <a:solidFill>
                  <a:srgbClr val="000000"/>
                </a:solidFill>
                <a:latin typeface="MS PGothic" panose="020B0600070205080204" pitchFamily="34" charset="-128"/>
                <a:ea typeface="MS PGothic" panose="020B0600070205080204" pitchFamily="34" charset="-128"/>
                <a:cs typeface="+mn-cs"/>
              </a:rPr>
              <a:t>	22		</a:t>
            </a:r>
          </a:p>
          <a:p>
            <a:pPr indent="402431" algn="just" eaLnBrk="0" hangingPunct="0">
              <a:defRPr/>
            </a:pPr>
            <a:r>
              <a:rPr lang="ja-JP" altLang="en-US" sz="2100" b="0" dirty="0">
                <a:solidFill>
                  <a:srgbClr val="000000"/>
                </a:solidFill>
                <a:latin typeface="MS PGothic" panose="020B0600070205080204" pitchFamily="34" charset="-128"/>
                <a:ea typeface="MS PGothic" panose="020B0600070205080204" pitchFamily="34" charset="-128"/>
                <a:cs typeface="+mn-cs"/>
              </a:rPr>
              <a:t>猪苓		</a:t>
            </a:r>
            <a:r>
              <a:rPr lang="en-US" altLang="ja-JP" sz="2100" b="0" dirty="0">
                <a:solidFill>
                  <a:srgbClr val="000000"/>
                </a:solidFill>
                <a:latin typeface="MS PGothic" panose="020B0600070205080204" pitchFamily="34" charset="-128"/>
                <a:ea typeface="MS PGothic" panose="020B0600070205080204" pitchFamily="34" charset="-128"/>
                <a:cs typeface="+mn-cs"/>
              </a:rPr>
              <a:t>	24		</a:t>
            </a:r>
          </a:p>
          <a:p>
            <a:pPr indent="402431" algn="just" eaLnBrk="0" hangingPunct="0">
              <a:defRPr/>
            </a:pPr>
            <a:r>
              <a:rPr lang="ja-JP" altLang="en-US" sz="2100" b="0" dirty="0">
                <a:solidFill>
                  <a:srgbClr val="000000"/>
                </a:solidFill>
                <a:latin typeface="MS PGothic" panose="020B0600070205080204" pitchFamily="34" charset="-128"/>
                <a:ea typeface="MS PGothic" panose="020B0600070205080204" pitchFamily="34" charset="-128"/>
                <a:cs typeface="+mn-cs"/>
              </a:rPr>
              <a:t>桂枝		</a:t>
            </a:r>
            <a:r>
              <a:rPr lang="en-US" altLang="ja-JP" sz="2100" b="0" dirty="0">
                <a:solidFill>
                  <a:srgbClr val="000000"/>
                </a:solidFill>
                <a:latin typeface="MS PGothic" panose="020B0600070205080204" pitchFamily="34" charset="-128"/>
                <a:ea typeface="MS PGothic" panose="020B0600070205080204" pitchFamily="34" charset="-128"/>
                <a:cs typeface="+mn-cs"/>
              </a:rPr>
              <a:t>	24		</a:t>
            </a:r>
          </a:p>
          <a:p>
            <a:pPr indent="402431" algn="just" eaLnBrk="0" hangingPunct="0">
              <a:defRPr/>
            </a:pPr>
            <a:r>
              <a:rPr lang="ja-JP" altLang="en-US" sz="2100" b="0" dirty="0">
                <a:solidFill>
                  <a:srgbClr val="000000"/>
                </a:solidFill>
                <a:latin typeface="MS PGothic" panose="020B0600070205080204" pitchFamily="34" charset="-128"/>
                <a:ea typeface="MS PGothic" panose="020B0600070205080204" pitchFamily="34" charset="-128"/>
                <a:cs typeface="+mn-cs"/>
              </a:rPr>
              <a:t>大棗		</a:t>
            </a:r>
            <a:r>
              <a:rPr lang="en-US" altLang="ja-JP" sz="2100" b="0" dirty="0">
                <a:solidFill>
                  <a:srgbClr val="000000"/>
                </a:solidFill>
                <a:latin typeface="MS PGothic" panose="020B0600070205080204" pitchFamily="34" charset="-128"/>
                <a:ea typeface="MS PGothic" panose="020B0600070205080204" pitchFamily="34" charset="-128"/>
                <a:cs typeface="+mn-cs"/>
              </a:rPr>
              <a:t>	33		</a:t>
            </a:r>
          </a:p>
          <a:p>
            <a:pPr indent="402431" eaLnBrk="0" hangingPunct="0">
              <a:defRPr/>
            </a:pPr>
            <a:r>
              <a:rPr lang="ja-JP" altLang="en-US" sz="2100" b="0" dirty="0">
                <a:solidFill>
                  <a:srgbClr val="000000"/>
                </a:solidFill>
                <a:latin typeface="MS PGothic" panose="020B0600070205080204" pitchFamily="34" charset="-128"/>
                <a:ea typeface="MS PGothic" panose="020B0600070205080204" pitchFamily="34" charset="-128"/>
                <a:cs typeface="+mn-cs"/>
              </a:rPr>
              <a:t>生姜		</a:t>
            </a:r>
            <a:r>
              <a:rPr lang="en-US" altLang="ja-JP" sz="2100" b="0" dirty="0">
                <a:solidFill>
                  <a:srgbClr val="000000"/>
                </a:solidFill>
                <a:latin typeface="MS PGothic" panose="020B0600070205080204" pitchFamily="34" charset="-128"/>
                <a:ea typeface="MS PGothic" panose="020B0600070205080204" pitchFamily="34" charset="-128"/>
                <a:cs typeface="+mn-cs"/>
              </a:rPr>
              <a:t>	39		</a:t>
            </a:r>
          </a:p>
          <a:p>
            <a:pPr indent="402431" eaLnBrk="0" hangingPunct="0">
              <a:defRPr/>
            </a:pPr>
            <a:r>
              <a:rPr lang="ja-JP" altLang="en-US" sz="2100" b="0" dirty="0">
                <a:solidFill>
                  <a:srgbClr val="FF0000"/>
                </a:solidFill>
                <a:latin typeface="MS PGothic" panose="020B0600070205080204" pitchFamily="34" charset="-128"/>
                <a:ea typeface="MS PGothic" panose="020B0600070205080204" pitchFamily="34" charset="-128"/>
                <a:cs typeface="+mn-cs"/>
              </a:rPr>
              <a:t>除外なし</a:t>
            </a:r>
            <a:r>
              <a:rPr lang="en-US" altLang="ja-JP" sz="2100" b="0" dirty="0">
                <a:solidFill>
                  <a:srgbClr val="FF0000"/>
                </a:solidFill>
                <a:latin typeface="MS PGothic" panose="020B0600070205080204" pitchFamily="34" charset="-128"/>
                <a:ea typeface="MS PGothic" panose="020B0600070205080204" pitchFamily="34" charset="-128"/>
                <a:cs typeface="+mn-cs"/>
              </a:rPr>
              <a:t>	     &gt;100</a:t>
            </a:r>
            <a:r>
              <a:rPr lang="ja-JP" altLang="en-US" sz="2100" b="0">
                <a:solidFill>
                  <a:srgbClr val="FF0000"/>
                </a:solidFill>
                <a:latin typeface="MS PGothic" panose="020B0600070205080204" pitchFamily="34" charset="-128"/>
                <a:ea typeface="MS PGothic" panose="020B0600070205080204" pitchFamily="34" charset="-128"/>
                <a:cs typeface="+mn-cs"/>
              </a:rPr>
              <a:t>　　（＝柴苓湯）</a:t>
            </a:r>
            <a:r>
              <a:rPr lang="en-US" altLang="ja-JP" sz="2100" b="0" dirty="0">
                <a:solidFill>
                  <a:srgbClr val="000000"/>
                </a:solidFill>
                <a:latin typeface="MS PGothic" panose="020B0600070205080204" pitchFamily="34" charset="-128"/>
                <a:ea typeface="MS PGothic" panose="020B0600070205080204" pitchFamily="34" charset="-128"/>
                <a:cs typeface="+mn-cs"/>
              </a:rPr>
              <a:t>	</a:t>
            </a:r>
          </a:p>
        </p:txBody>
      </p:sp>
      <p:sp>
        <p:nvSpPr>
          <p:cNvPr id="5" name="Text Box 3"/>
          <p:cNvSpPr txBox="1">
            <a:spLocks noChangeArrowheads="1"/>
          </p:cNvSpPr>
          <p:nvPr/>
        </p:nvSpPr>
        <p:spPr bwMode="auto">
          <a:xfrm>
            <a:off x="5082158" y="935349"/>
            <a:ext cx="3834379" cy="646331"/>
          </a:xfrm>
          <a:prstGeom prst="rect">
            <a:avLst/>
          </a:prstGeom>
          <a:solidFill>
            <a:srgbClr val="D9D9D9"/>
          </a:solidFill>
          <a:ln w="9525">
            <a:noFill/>
            <a:miter lim="800000"/>
            <a:headEnd/>
            <a:tailEnd/>
          </a:ln>
        </p:spPr>
        <p:txBody>
          <a:bodyPr wrap="square">
            <a:spAutoFit/>
          </a:bodyPr>
          <a:lstStyle/>
          <a:p>
            <a:pPr>
              <a:spcBef>
                <a:spcPct val="50000"/>
              </a:spcBef>
            </a:pPr>
            <a:r>
              <a:rPr lang="ja-JP" altLang="en-US" sz="1800" b="0" dirty="0">
                <a:solidFill>
                  <a:srgbClr val="000000"/>
                </a:solidFill>
                <a:latin typeface="MS PGothic" panose="020B0600070205080204" pitchFamily="34" charset="-128"/>
                <a:ea typeface="MS PGothic" panose="020B0600070205080204" pitchFamily="34" charset="-128"/>
              </a:rPr>
              <a:t>柴苓湯を構成するどの生薬を抜いても柴苓湯と同じ効果</a:t>
            </a:r>
            <a:r>
              <a:rPr lang="ja-JP" altLang="en-US" sz="1800" b="0">
                <a:solidFill>
                  <a:srgbClr val="000000"/>
                </a:solidFill>
                <a:latin typeface="MS PGothic" panose="020B0600070205080204" pitchFamily="34" charset="-128"/>
                <a:ea typeface="MS PGothic" panose="020B0600070205080204" pitchFamily="34" charset="-128"/>
              </a:rPr>
              <a:t>を示さない</a:t>
            </a:r>
            <a:endParaRPr lang="ja-JP" altLang="en-US" sz="1800" b="0" dirty="0">
              <a:solidFill>
                <a:srgbClr val="000000"/>
              </a:solidFill>
              <a:latin typeface="MS PGothic" panose="020B0600070205080204" pitchFamily="34" charset="-128"/>
              <a:ea typeface="MS PGothic" panose="020B0600070205080204" pitchFamily="34" charset="-128"/>
            </a:endParaRPr>
          </a:p>
        </p:txBody>
      </p:sp>
      <p:sp>
        <p:nvSpPr>
          <p:cNvPr id="90116" name="テキスト ボックス 3"/>
          <p:cNvSpPr txBox="1">
            <a:spLocks noChangeArrowheads="1"/>
          </p:cNvSpPr>
          <p:nvPr/>
        </p:nvSpPr>
        <p:spPr bwMode="auto">
          <a:xfrm>
            <a:off x="712701" y="4797252"/>
            <a:ext cx="6122189" cy="323165"/>
          </a:xfrm>
          <a:prstGeom prst="rect">
            <a:avLst/>
          </a:prstGeom>
          <a:noFill/>
          <a:ln w="9525">
            <a:noFill/>
            <a:miter lim="800000"/>
            <a:headEnd/>
            <a:tailEnd/>
          </a:ln>
        </p:spPr>
        <p:txBody>
          <a:bodyPr wrap="none">
            <a:spAutoFit/>
          </a:bodyPr>
          <a:lstStyle/>
          <a:p>
            <a:r>
              <a:rPr lang="en-US" altLang="ja-JP" sz="1500" b="0" dirty="0">
                <a:solidFill>
                  <a:srgbClr val="000000"/>
                </a:solidFill>
                <a:latin typeface="MS PGothic" panose="020B0600070205080204" pitchFamily="34" charset="-128"/>
                <a:ea typeface="MS PGothic" panose="020B0600070205080204" pitchFamily="34" charset="-128"/>
              </a:rPr>
              <a:t>Transplantation 2009:87, 1787-1791</a:t>
            </a:r>
            <a:r>
              <a:rPr lang="ja-JP" altLang="en-US" sz="1500" b="0" dirty="0">
                <a:solidFill>
                  <a:srgbClr val="000000"/>
                </a:solidFill>
                <a:latin typeface="MS PGothic" panose="020B0600070205080204" pitchFamily="34" charset="-128"/>
                <a:ea typeface="MS PGothic" panose="020B0600070205080204" pitchFamily="34" charset="-128"/>
              </a:rPr>
              <a:t>（移植領域では最初の漢方英文論文）</a:t>
            </a:r>
          </a:p>
        </p:txBody>
      </p:sp>
      <p:sp>
        <p:nvSpPr>
          <p:cNvPr id="6" name="Text Box 3">
            <a:extLst>
              <a:ext uri="{FF2B5EF4-FFF2-40B4-BE49-F238E27FC236}">
                <a16:creationId xmlns:a16="http://schemas.microsoft.com/office/drawing/2014/main" id="{08D2156F-4ADF-2843-9ECC-0954F1517CED}"/>
              </a:ext>
            </a:extLst>
          </p:cNvPr>
          <p:cNvSpPr txBox="1">
            <a:spLocks noChangeArrowheads="1"/>
          </p:cNvSpPr>
          <p:nvPr/>
        </p:nvSpPr>
        <p:spPr bwMode="auto">
          <a:xfrm>
            <a:off x="5233979" y="2067694"/>
            <a:ext cx="3558188" cy="1131079"/>
          </a:xfrm>
          <a:prstGeom prst="rect">
            <a:avLst/>
          </a:prstGeom>
          <a:solidFill>
            <a:srgbClr val="D9D9D9"/>
          </a:solidFill>
          <a:ln w="9525">
            <a:noFill/>
            <a:miter lim="800000"/>
            <a:headEnd/>
            <a:tailEnd/>
          </a:ln>
        </p:spPr>
        <p:txBody>
          <a:bodyPr wrap="square">
            <a:spAutoFit/>
          </a:bodyPr>
          <a:lstStyle/>
          <a:p>
            <a:pPr algn="ctr">
              <a:spcBef>
                <a:spcPct val="50000"/>
              </a:spcBef>
            </a:pPr>
            <a:r>
              <a:rPr lang="ja-JP" altLang="en-US" sz="2700" b="0">
                <a:latin typeface="MS PGothic" panose="020B0600070205080204" pitchFamily="34" charset="-128"/>
                <a:ea typeface="MS PGothic" panose="020B0600070205080204" pitchFamily="34" charset="-128"/>
              </a:rPr>
              <a:t>すべての生薬が必要</a:t>
            </a:r>
            <a:endParaRPr lang="en-US" altLang="ja-JP" sz="2700" b="0" dirty="0">
              <a:latin typeface="MS PGothic" panose="020B0600070205080204" pitchFamily="34" charset="-128"/>
              <a:ea typeface="MS PGothic" panose="020B0600070205080204" pitchFamily="34" charset="-128"/>
            </a:endParaRPr>
          </a:p>
          <a:p>
            <a:pPr algn="ctr">
              <a:spcBef>
                <a:spcPct val="50000"/>
              </a:spcBef>
            </a:pPr>
            <a:r>
              <a:rPr lang="ja-JP" altLang="en-US" sz="2700" b="0">
                <a:latin typeface="MS PGothic" panose="020B0600070205080204" pitchFamily="34" charset="-128"/>
                <a:ea typeface="MS PGothic" panose="020B0600070205080204" pitchFamily="34" charset="-128"/>
              </a:rPr>
              <a:t>漢方</a:t>
            </a:r>
            <a:r>
              <a:rPr lang="en-US" altLang="ja-JP" sz="2700" b="0" dirty="0">
                <a:latin typeface="MS PGothic" panose="020B0600070205080204" pitchFamily="34" charset="-128"/>
                <a:ea typeface="MS PGothic" panose="020B0600070205080204" pitchFamily="34" charset="-128"/>
              </a:rPr>
              <a:t> </a:t>
            </a:r>
            <a:r>
              <a:rPr lang="ja-JP" altLang="en-US" sz="2700" b="0">
                <a:latin typeface="MS PGothic" panose="020B0600070205080204" pitchFamily="34" charset="-128"/>
                <a:ea typeface="MS PGothic" panose="020B0600070205080204" pitchFamily="34" charset="-128"/>
              </a:rPr>
              <a:t>＝</a:t>
            </a:r>
            <a:r>
              <a:rPr lang="en-US" altLang="ja-JP" sz="2700" b="0" dirty="0">
                <a:latin typeface="MS PGothic" panose="020B0600070205080204" pitchFamily="34" charset="-128"/>
                <a:ea typeface="MS PGothic" panose="020B0600070205080204" pitchFamily="34" charset="-128"/>
              </a:rPr>
              <a:t> </a:t>
            </a:r>
            <a:r>
              <a:rPr lang="ja-JP" altLang="en-US" sz="2700" b="0">
                <a:latin typeface="MS PGothic" panose="020B0600070205080204" pitchFamily="34" charset="-128"/>
                <a:ea typeface="MS PGothic" panose="020B0600070205080204" pitchFamily="34" charset="-128"/>
              </a:rPr>
              <a:t>生薬の足し算</a:t>
            </a:r>
            <a:endParaRPr lang="ja-JP" altLang="en-US" sz="2700" b="0"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91772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523FD4-CAD7-6842-9BD0-7240591AD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175" y="495300"/>
            <a:ext cx="6343650" cy="4152900"/>
          </a:xfrm>
          <a:prstGeom prst="rect">
            <a:avLst/>
          </a:prstGeom>
        </p:spPr>
      </p:pic>
      <p:sp>
        <p:nvSpPr>
          <p:cNvPr id="4" name="円/楕円 3">
            <a:extLst>
              <a:ext uri="{FF2B5EF4-FFF2-40B4-BE49-F238E27FC236}">
                <a16:creationId xmlns:a16="http://schemas.microsoft.com/office/drawing/2014/main" id="{4F2CDA34-2008-4F47-B872-58D46159F33B}"/>
              </a:ext>
            </a:extLst>
          </p:cNvPr>
          <p:cNvSpPr/>
          <p:nvPr/>
        </p:nvSpPr>
        <p:spPr bwMode="auto">
          <a:xfrm>
            <a:off x="2357754" y="3867894"/>
            <a:ext cx="4374486" cy="648072"/>
          </a:xfrm>
          <a:prstGeom prst="ellipse">
            <a:avLst/>
          </a:prstGeom>
          <a:noFill/>
          <a:ln w="571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Times" charset="0"/>
              <a:ea typeface="平成明朝" charset="-128"/>
            </a:endParaRPr>
          </a:p>
        </p:txBody>
      </p:sp>
      <p:sp>
        <p:nvSpPr>
          <p:cNvPr id="5" name="テキスト ボックス 4">
            <a:extLst>
              <a:ext uri="{FF2B5EF4-FFF2-40B4-BE49-F238E27FC236}">
                <a16:creationId xmlns:a16="http://schemas.microsoft.com/office/drawing/2014/main" id="{2857A5C6-C95A-C348-8DA7-79750C04999E}"/>
              </a:ext>
            </a:extLst>
          </p:cNvPr>
          <p:cNvSpPr txBox="1"/>
          <p:nvPr/>
        </p:nvSpPr>
        <p:spPr>
          <a:xfrm>
            <a:off x="6372200" y="4630365"/>
            <a:ext cx="2880320" cy="461665"/>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DBRCT : Double blinded RCT</a:t>
            </a:r>
            <a:endParaRPr kumimoji="1" lang="en-US" altLang="ja-JP" sz="1200" dirty="0">
              <a:latin typeface="Arial" panose="020B0604020202020204" pitchFamily="34" charset="0"/>
              <a:cs typeface="Arial" panose="020B0604020202020204" pitchFamily="34" charset="0"/>
            </a:endParaRPr>
          </a:p>
          <a:p>
            <a:r>
              <a:rPr kumimoji="1" lang="en-US" altLang="ja-JP" sz="1200" dirty="0">
                <a:latin typeface="Arial" panose="020B0604020202020204" pitchFamily="34" charset="0"/>
                <a:cs typeface="Arial" panose="020B0604020202020204" pitchFamily="34" charset="0"/>
              </a:rPr>
              <a:t>RCT : Randomized controlled trial</a:t>
            </a:r>
          </a:p>
        </p:txBody>
      </p:sp>
    </p:spTree>
    <p:extLst>
      <p:ext uri="{BB962C8B-B14F-4D97-AF65-F5344CB8AC3E}">
        <p14:creationId xmlns:p14="http://schemas.microsoft.com/office/powerpoint/2010/main" val="358770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抗がんエビデンスを有する…"/>
          <p:cNvSpPr txBox="1">
            <a:spLocks noGrp="1"/>
          </p:cNvSpPr>
          <p:nvPr>
            <p:ph type="ctrTitle"/>
          </p:nvPr>
        </p:nvSpPr>
        <p:spPr>
          <a:xfrm>
            <a:off x="666750" y="1445237"/>
            <a:ext cx="7810500" cy="1743075"/>
          </a:xfrm>
          <a:prstGeom prst="rect">
            <a:avLst/>
          </a:prstGeom>
        </p:spPr>
        <p:txBody>
          <a:bodyPr anchor="ctr">
            <a:normAutofit fontScale="90000"/>
          </a:bodyPr>
          <a:lstStyle/>
          <a:p>
            <a:pPr>
              <a:lnSpc>
                <a:spcPct val="130000"/>
              </a:lnSpc>
              <a:defRPr>
                <a:latin typeface="ヒラギノ角ゴ ProN W6"/>
                <a:ea typeface="ヒラギノ角ゴ ProN W6"/>
                <a:cs typeface="ヒラギノ角ゴ ProN W6"/>
                <a:sym typeface="ヒラギノ角ゴ ProN W6"/>
              </a:defRPr>
            </a:pPr>
            <a:r>
              <a:rPr sz="5025" dirty="0" err="1">
                <a:latin typeface="MS PGothic" panose="020B0600070205080204" pitchFamily="34" charset="-128"/>
                <a:ea typeface="MS PGothic" panose="020B0600070205080204" pitchFamily="34" charset="-128"/>
              </a:rPr>
              <a:t>抗がんエビデンスを有する</a:t>
            </a:r>
            <a:endParaRPr sz="5025" dirty="0">
              <a:latin typeface="MS PGothic" panose="020B0600070205080204" pitchFamily="34" charset="-128"/>
              <a:ea typeface="MS PGothic" panose="020B0600070205080204" pitchFamily="34" charset="-128"/>
            </a:endParaRPr>
          </a:p>
          <a:p>
            <a:pPr>
              <a:lnSpc>
                <a:spcPct val="130000"/>
              </a:lnSpc>
              <a:defRPr>
                <a:latin typeface="ヒラギノ角ゴ ProN W6"/>
                <a:ea typeface="ヒラギノ角ゴ ProN W6"/>
                <a:cs typeface="ヒラギノ角ゴ ProN W6"/>
                <a:sym typeface="ヒラギノ角ゴ ProN W6"/>
              </a:defRPr>
            </a:pPr>
            <a:r>
              <a:rPr sz="5025" dirty="0" err="1">
                <a:latin typeface="MS PGothic" panose="020B0600070205080204" pitchFamily="34" charset="-128"/>
                <a:ea typeface="MS PGothic" panose="020B0600070205080204" pitchFamily="34" charset="-128"/>
              </a:rPr>
              <a:t>漢方は存在するか</a:t>
            </a:r>
            <a:r>
              <a:rPr sz="5025" dirty="0">
                <a:latin typeface="MS PGothic" panose="020B0600070205080204" pitchFamily="34" charset="-128"/>
                <a:ea typeface="MS PGothic" panose="020B0600070205080204" pitchFamily="34" charset="-128"/>
              </a:rPr>
              <a:t>？</a:t>
            </a:r>
          </a:p>
        </p:txBody>
      </p:sp>
      <p:sp>
        <p:nvSpPr>
          <p:cNvPr id="138" name="芝大門いまづクリニック 今津 嘉宏"/>
          <p:cNvSpPr txBox="1">
            <a:spLocks noGrp="1"/>
          </p:cNvSpPr>
          <p:nvPr>
            <p:ph type="subTitle" sz="quarter" idx="1"/>
          </p:nvPr>
        </p:nvSpPr>
        <p:spPr>
          <a:xfrm>
            <a:off x="666750" y="3995027"/>
            <a:ext cx="7810500" cy="595313"/>
          </a:xfrm>
          <a:prstGeom prst="rect">
            <a:avLst/>
          </a:prstGeom>
        </p:spPr>
        <p:txBody>
          <a:bodyPr anchor="ctr"/>
          <a:lstStyle/>
          <a:p>
            <a:r>
              <a:rPr sz="2250" dirty="0" err="1">
                <a:latin typeface="MS PGothic" panose="020B0600070205080204" pitchFamily="34" charset="-128"/>
                <a:ea typeface="MS PGothic" panose="020B0600070205080204" pitchFamily="34" charset="-128"/>
              </a:rPr>
              <a:t>芝大門いまづクリニック</a:t>
            </a:r>
            <a:r>
              <a:rPr sz="2250" dirty="0">
                <a:latin typeface="MS PGothic" panose="020B0600070205080204" pitchFamily="34" charset="-128"/>
                <a:ea typeface="MS PGothic" panose="020B0600070205080204" pitchFamily="34" charset="-128"/>
              </a:rPr>
              <a:t>　</a:t>
            </a:r>
            <a:r>
              <a:rPr sz="2250" dirty="0" err="1">
                <a:latin typeface="MS PGothic" panose="020B0600070205080204" pitchFamily="34" charset="-128"/>
                <a:ea typeface="MS PGothic" panose="020B0600070205080204" pitchFamily="34" charset="-128"/>
              </a:rPr>
              <a:t>今津</a:t>
            </a:r>
            <a:r>
              <a:rPr sz="2250" dirty="0">
                <a:latin typeface="MS PGothic" panose="020B0600070205080204" pitchFamily="34" charset="-128"/>
                <a:ea typeface="MS PGothic" panose="020B0600070205080204" pitchFamily="34" charset="-128"/>
              </a:rPr>
              <a:t> </a:t>
            </a:r>
            <a:r>
              <a:rPr sz="2250" dirty="0" err="1">
                <a:latin typeface="MS PGothic" panose="020B0600070205080204" pitchFamily="34" charset="-128"/>
                <a:ea typeface="MS PGothic" panose="020B0600070205080204" pitchFamily="34" charset="-128"/>
              </a:rPr>
              <a:t>嘉宏</a:t>
            </a:r>
            <a:endParaRPr sz="2250" dirty="0">
              <a:latin typeface="MS PGothic" panose="020B0600070205080204" pitchFamily="34" charset="-128"/>
              <a:ea typeface="MS PGothic" panose="020B0600070205080204" pitchFamily="34" charset="-128"/>
            </a:endParaRPr>
          </a:p>
        </p:txBody>
      </p:sp>
      <p:sp>
        <p:nvSpPr>
          <p:cNvPr id="139" name="第５７回 日本癌治療学会学術集会…"/>
          <p:cNvSpPr txBox="1"/>
          <p:nvPr/>
        </p:nvSpPr>
        <p:spPr>
          <a:xfrm>
            <a:off x="179512" y="153175"/>
            <a:ext cx="5711034" cy="592470"/>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algn="l"/>
            <a:r>
              <a:rPr sz="1800" dirty="0">
                <a:latin typeface="MS PGothic" panose="020B0600070205080204" pitchFamily="34" charset="-128"/>
                <a:ea typeface="MS PGothic" panose="020B0600070205080204" pitchFamily="34" charset="-128"/>
              </a:rPr>
              <a:t>第５７回　</a:t>
            </a:r>
            <a:r>
              <a:rPr sz="1800" dirty="0" err="1">
                <a:latin typeface="MS PGothic" panose="020B0600070205080204" pitchFamily="34" charset="-128"/>
                <a:ea typeface="MS PGothic" panose="020B0600070205080204" pitchFamily="34" charset="-128"/>
              </a:rPr>
              <a:t>日本癌治療学会学術集会</a:t>
            </a:r>
            <a:r>
              <a:rPr lang="ja-JP" altLang="en-US" sz="1800" dirty="0">
                <a:latin typeface="MS PGothic" panose="020B0600070205080204" pitchFamily="34" charset="-128"/>
                <a:ea typeface="MS PGothic" panose="020B0600070205080204" pitchFamily="34" charset="-128"/>
              </a:rPr>
              <a:t>　</a:t>
            </a:r>
            <a:r>
              <a:rPr sz="1800" dirty="0" err="1">
                <a:latin typeface="MS PGothic" panose="020B0600070205080204" pitchFamily="34" charset="-128"/>
                <a:ea typeface="MS PGothic" panose="020B0600070205080204" pitchFamily="34" charset="-128"/>
              </a:rPr>
              <a:t>学術セミナ</a:t>
            </a:r>
            <a:r>
              <a:rPr sz="1800" dirty="0">
                <a:latin typeface="MS PGothic" panose="020B0600070205080204" pitchFamily="34" charset="-128"/>
                <a:ea typeface="MS PGothic" panose="020B0600070205080204" pitchFamily="34" charset="-128"/>
              </a:rPr>
              <a:t>ー　５３</a:t>
            </a:r>
          </a:p>
          <a:p>
            <a:pPr algn="l"/>
            <a:r>
              <a:rPr sz="1800" dirty="0">
                <a:latin typeface="MS PGothic" panose="020B0600070205080204" pitchFamily="34" charset="-128"/>
                <a:ea typeface="MS PGothic" panose="020B0600070205080204" pitchFamily="34" charset="-128"/>
              </a:rPr>
              <a:t>第１８会場　</a:t>
            </a:r>
            <a:r>
              <a:rPr sz="1800" dirty="0" err="1">
                <a:latin typeface="MS PGothic" panose="020B0600070205080204" pitchFamily="34" charset="-128"/>
                <a:ea typeface="MS PGothic" panose="020B0600070205080204" pitchFamily="34" charset="-128"/>
              </a:rPr>
              <a:t>マリンメッセ福岡</a:t>
            </a:r>
            <a:r>
              <a:rPr sz="1800" dirty="0">
                <a:latin typeface="MS PGothic" panose="020B0600070205080204" pitchFamily="34" charset="-128"/>
                <a:ea typeface="MS PGothic" panose="020B0600070205080204" pitchFamily="34" charset="-128"/>
              </a:rPr>
              <a:t>　３階</a:t>
            </a:r>
          </a:p>
        </p:txBody>
      </p:sp>
    </p:spTree>
    <p:extLst>
      <p:ext uri="{BB962C8B-B14F-4D97-AF65-F5344CB8AC3E}">
        <p14:creationId xmlns:p14="http://schemas.microsoft.com/office/powerpoint/2010/main" val="725050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ar/folders/y2/bjyjx3917kxcf08by46vg9n00000gp/T/com.microsoft.Powerpoint/WebArchiveCopyPasteTempFiles/p24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6745" y="303498"/>
            <a:ext cx="4590510" cy="364886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E2A4498D-E105-E04C-9F49-4847761021D0}"/>
              </a:ext>
            </a:extLst>
          </p:cNvPr>
          <p:cNvSpPr txBox="1"/>
          <p:nvPr/>
        </p:nvSpPr>
        <p:spPr>
          <a:xfrm>
            <a:off x="1259632" y="4208770"/>
            <a:ext cx="6624736" cy="523220"/>
          </a:xfrm>
          <a:prstGeom prst="rect">
            <a:avLst/>
          </a:prstGeom>
          <a:noFill/>
        </p:spPr>
        <p:txBody>
          <a:bodyPr wrap="square" rtlCol="0">
            <a:spAutoFit/>
          </a:bodyPr>
          <a:lstStyle/>
          <a:p>
            <a:r>
              <a:rPr lang="ja-JP" altLang="en-US" sz="2800" dirty="0">
                <a:solidFill>
                  <a:srgbClr val="0000CC"/>
                </a:solidFill>
                <a:latin typeface="MS PGothic" panose="020B0600070205080204" pitchFamily="34" charset="-128"/>
                <a:ea typeface="MS PGothic" panose="020B0600070205080204" pitchFamily="34" charset="-128"/>
                <a:cs typeface="Meiryo" charset="-128"/>
              </a:rPr>
              <a:t>平均寿命の倍増は西洋医学の進歩による</a:t>
            </a:r>
          </a:p>
        </p:txBody>
      </p:sp>
    </p:spTree>
    <p:extLst>
      <p:ext uri="{BB962C8B-B14F-4D97-AF65-F5344CB8AC3E}">
        <p14:creationId xmlns:p14="http://schemas.microsoft.com/office/powerpoint/2010/main" val="702114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ar/folders/y2/bjyjx3917kxcf08by46vg9n00000gp/T/com.microsoft.Powerpoint/WebArchiveCopyPasteTempFiles/p24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622" y="3461443"/>
            <a:ext cx="3359851" cy="13888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ar/folders/y2/bjyjx3917kxcf08by46vg9n00000gp/T/com.microsoft.Powerpoint/WebArchiveCopyPasteTempFiles/p24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95487"/>
            <a:ext cx="2857500" cy="2850356"/>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043" y="2004375"/>
            <a:ext cx="2997845" cy="2251323"/>
          </a:xfrm>
          <a:prstGeom prst="rect">
            <a:avLst/>
          </a:prstGeom>
        </p:spPr>
      </p:pic>
      <p:sp>
        <p:nvSpPr>
          <p:cNvPr id="5" name="テキスト ボックス 4"/>
          <p:cNvSpPr txBox="1"/>
          <p:nvPr/>
        </p:nvSpPr>
        <p:spPr>
          <a:xfrm>
            <a:off x="4761735" y="213234"/>
            <a:ext cx="1883850" cy="923330"/>
          </a:xfrm>
          <a:prstGeom prst="rect">
            <a:avLst/>
          </a:prstGeom>
          <a:noFill/>
        </p:spPr>
        <p:txBody>
          <a:bodyPr wrap="none" rtlCol="0">
            <a:spAutoFit/>
          </a:bodyPr>
          <a:lstStyle/>
          <a:p>
            <a:pPr algn="ctr"/>
            <a:r>
              <a:rPr lang="ja-JP" altLang="en-US" sz="3300" dirty="0">
                <a:latin typeface="MS PGothic" panose="020B0600070205080204" pitchFamily="34" charset="-128"/>
                <a:ea typeface="MS PGothic" panose="020B0600070205080204" pitchFamily="34" charset="-128"/>
              </a:rPr>
              <a:t>華岡青洲</a:t>
            </a:r>
            <a:endParaRPr lang="en-US" altLang="ja-JP" sz="3300" dirty="0">
              <a:latin typeface="MS PGothic" panose="020B0600070205080204" pitchFamily="34" charset="-128"/>
              <a:ea typeface="MS PGothic" panose="020B0600070205080204" pitchFamily="34" charset="-128"/>
            </a:endParaRPr>
          </a:p>
          <a:p>
            <a:pPr algn="ctr"/>
            <a:r>
              <a:rPr lang="en-US" altLang="ja-JP" sz="2100" dirty="0">
                <a:latin typeface="MS PGothic" panose="020B0600070205080204" pitchFamily="34" charset="-128"/>
                <a:ea typeface="MS PGothic" panose="020B0600070205080204" pitchFamily="34" charset="-128"/>
              </a:rPr>
              <a:t>1760 〜1835</a:t>
            </a:r>
          </a:p>
        </p:txBody>
      </p:sp>
      <p:sp>
        <p:nvSpPr>
          <p:cNvPr id="8" name="テキスト ボックス 7"/>
          <p:cNvSpPr txBox="1"/>
          <p:nvPr/>
        </p:nvSpPr>
        <p:spPr>
          <a:xfrm>
            <a:off x="5327007" y="1275606"/>
            <a:ext cx="2351926" cy="738664"/>
          </a:xfrm>
          <a:prstGeom prst="rect">
            <a:avLst/>
          </a:prstGeom>
          <a:noFill/>
        </p:spPr>
        <p:txBody>
          <a:bodyPr wrap="none" rtlCol="0">
            <a:spAutoFit/>
          </a:bodyPr>
          <a:lstStyle/>
          <a:p>
            <a:pPr algn="ctr"/>
            <a:r>
              <a:rPr lang="ja-JP" altLang="en-US" sz="2100" dirty="0">
                <a:latin typeface="MS PGothic" panose="020B0600070205080204" pitchFamily="34" charset="-128"/>
                <a:ea typeface="MS PGothic" panose="020B0600070205080204" pitchFamily="34" charset="-128"/>
              </a:rPr>
              <a:t>世界初の全身麻酔</a:t>
            </a:r>
            <a:endParaRPr lang="en-US" altLang="ja-JP" sz="2100" dirty="0">
              <a:latin typeface="MS PGothic" panose="020B0600070205080204" pitchFamily="34" charset="-128"/>
              <a:ea typeface="MS PGothic" panose="020B0600070205080204" pitchFamily="34" charset="-128"/>
            </a:endParaRPr>
          </a:p>
          <a:p>
            <a:pPr algn="ctr"/>
            <a:r>
              <a:rPr lang="en-US" altLang="ja-JP" sz="2100" dirty="0">
                <a:latin typeface="MS PGothic" panose="020B0600070205080204" pitchFamily="34" charset="-128"/>
                <a:ea typeface="MS PGothic" panose="020B0600070205080204" pitchFamily="34" charset="-128"/>
              </a:rPr>
              <a:t> 1804</a:t>
            </a:r>
          </a:p>
        </p:txBody>
      </p:sp>
      <p:sp>
        <p:nvSpPr>
          <p:cNvPr id="7" name="テキスト ボックス 6">
            <a:extLst>
              <a:ext uri="{FF2B5EF4-FFF2-40B4-BE49-F238E27FC236}">
                <a16:creationId xmlns:a16="http://schemas.microsoft.com/office/drawing/2014/main" id="{09DFDF08-3EA0-C541-BFC4-C699311F84DD}"/>
              </a:ext>
            </a:extLst>
          </p:cNvPr>
          <p:cNvSpPr txBox="1"/>
          <p:nvPr/>
        </p:nvSpPr>
        <p:spPr>
          <a:xfrm>
            <a:off x="4909793" y="4353948"/>
            <a:ext cx="3186354" cy="738664"/>
          </a:xfrm>
          <a:prstGeom prst="rect">
            <a:avLst/>
          </a:prstGeom>
          <a:noFill/>
        </p:spPr>
        <p:txBody>
          <a:bodyPr wrap="square" rtlCol="0">
            <a:spAutoFit/>
          </a:bodyPr>
          <a:lstStyle/>
          <a:p>
            <a:pPr algn="ctr"/>
            <a:r>
              <a:rPr lang="ja-JP" altLang="en-US" sz="2100" dirty="0">
                <a:solidFill>
                  <a:srgbClr val="FF0000"/>
                </a:solidFill>
                <a:latin typeface="MS PGothic" panose="020B0600070205080204" pitchFamily="34" charset="-128"/>
                <a:ea typeface="MS PGothic" panose="020B0600070205080204" pitchFamily="34" charset="-128"/>
              </a:rPr>
              <a:t>漢方で乳がんを治せないから全身麻酔で切除</a:t>
            </a:r>
            <a:endParaRPr lang="en-US" altLang="ja-JP" sz="2100" dirty="0">
              <a:solidFill>
                <a:srgbClr val="FF0000"/>
              </a:solidFill>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360296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51520" y="83625"/>
            <a:ext cx="6408712" cy="550999"/>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842" tIns="46788" rIns="36842" bIns="46788" anchor="ctr"/>
          <a:lstStyle/>
          <a:p>
            <a:pPr algn="ctr">
              <a:defRPr/>
            </a:pPr>
            <a:r>
              <a:rPr lang="ja-JP" altLang="ja-JP" sz="2400" dirty="0">
                <a:solidFill>
                  <a:schemeClr val="tx1"/>
                </a:solidFill>
                <a:latin typeface="MS PGothic" panose="020B0600070205080204" pitchFamily="34" charset="-128"/>
                <a:ea typeface="MS PGothic" panose="020B0600070205080204" pitchFamily="34" charset="-128"/>
              </a:rPr>
              <a:t>がん</a:t>
            </a:r>
            <a:r>
              <a:rPr lang="ja-JP" altLang="ja-JP" sz="2400">
                <a:solidFill>
                  <a:schemeClr val="tx1"/>
                </a:solidFill>
                <a:latin typeface="MS PGothic" panose="020B0600070205080204" pitchFamily="34" charset="-128"/>
                <a:ea typeface="MS PGothic" panose="020B0600070205080204" pitchFamily="34" charset="-128"/>
              </a:rPr>
              <a:t>治療の</a:t>
            </a:r>
            <a:r>
              <a:rPr lang="ja-JP" altLang="en-US" sz="2400">
                <a:solidFill>
                  <a:schemeClr val="tx1"/>
                </a:solidFill>
                <a:latin typeface="MS PGothic" panose="020B0600070205080204" pitchFamily="34" charset="-128"/>
                <a:ea typeface="MS PGothic" panose="020B0600070205080204" pitchFamily="34" charset="-128"/>
              </a:rPr>
              <a:t>サポート治療（支持療法）</a:t>
            </a:r>
            <a:r>
              <a:rPr lang="ja-JP" altLang="ja-JP" sz="2400">
                <a:solidFill>
                  <a:schemeClr val="tx1"/>
                </a:solidFill>
                <a:latin typeface="MS PGothic" panose="020B0600070205080204" pitchFamily="34" charset="-128"/>
                <a:ea typeface="MS PGothic" panose="020B0600070205080204" pitchFamily="34" charset="-128"/>
              </a:rPr>
              <a:t>と</a:t>
            </a:r>
            <a:r>
              <a:rPr lang="ja-JP" altLang="ja-JP" sz="2400" dirty="0">
                <a:solidFill>
                  <a:schemeClr val="tx1"/>
                </a:solidFill>
                <a:latin typeface="MS PGothic" panose="020B0600070205080204" pitchFamily="34" charset="-128"/>
                <a:ea typeface="MS PGothic" panose="020B0600070205080204" pitchFamily="34" charset="-128"/>
              </a:rPr>
              <a:t>して </a:t>
            </a:r>
            <a:endParaRPr lang="ja-JP" altLang="en-US" sz="2400" dirty="0">
              <a:solidFill>
                <a:schemeClr val="tx1"/>
              </a:solidFill>
              <a:latin typeface="MS PGothic" panose="020B0600070205080204" pitchFamily="34" charset="-128"/>
              <a:ea typeface="MS PGothic" panose="020B0600070205080204" pitchFamily="34" charset="-128"/>
            </a:endParaRPr>
          </a:p>
        </p:txBody>
      </p:sp>
      <p:sp>
        <p:nvSpPr>
          <p:cNvPr id="452613" name="テキスト ボックス 21"/>
          <p:cNvSpPr txBox="1">
            <a:spLocks noChangeArrowheads="1"/>
          </p:cNvSpPr>
          <p:nvPr/>
        </p:nvSpPr>
        <p:spPr bwMode="auto">
          <a:xfrm>
            <a:off x="2740978" y="884181"/>
            <a:ext cx="1127522" cy="509988"/>
          </a:xfrm>
          <a:prstGeom prst="rect">
            <a:avLst/>
          </a:prstGeom>
          <a:noFill/>
          <a:ln w="9525">
            <a:noFill/>
            <a:miter lim="800000"/>
            <a:headEnd/>
            <a:tailEnd/>
          </a:ln>
        </p:spPr>
        <p:txBody>
          <a:bodyPr lIns="93576" tIns="46788" rIns="93576" bIns="46788">
            <a:spAutoFit/>
          </a:bodyPr>
          <a:lstStyle/>
          <a:p>
            <a:pPr algn="ctr"/>
            <a:r>
              <a:rPr lang="en-US" altLang="ja-JP" sz="1350" dirty="0">
                <a:latin typeface="MS PGothic" panose="020B0600070205080204" pitchFamily="34" charset="-128"/>
                <a:ea typeface="MS PGothic" panose="020B0600070205080204" pitchFamily="34" charset="-128"/>
              </a:rPr>
              <a:t>1</a:t>
            </a:r>
            <a:r>
              <a:rPr lang="ja-JP" altLang="en-US" sz="1350" dirty="0">
                <a:latin typeface="MS PGothic" panose="020B0600070205080204" pitchFamily="34" charset="-128"/>
                <a:ea typeface="MS PGothic" panose="020B0600070205080204" pitchFamily="34" charset="-128"/>
              </a:rPr>
              <a:t>包</a:t>
            </a:r>
            <a:r>
              <a:rPr lang="en-US" altLang="ja-JP" sz="1350" dirty="0">
                <a:latin typeface="MS PGothic" panose="020B0600070205080204" pitchFamily="34" charset="-128"/>
                <a:ea typeface="MS PGothic" panose="020B0600070205080204" pitchFamily="34" charset="-128"/>
              </a:rPr>
              <a:t>×</a:t>
            </a:r>
            <a:r>
              <a:rPr lang="ja-JP" altLang="en-US" sz="1350" dirty="0">
                <a:latin typeface="MS PGothic" panose="020B0600070205080204" pitchFamily="34" charset="-128"/>
                <a:ea typeface="MS PGothic" panose="020B0600070205080204" pitchFamily="34" charset="-128"/>
              </a:rPr>
              <a:t>３</a:t>
            </a:r>
            <a:r>
              <a:rPr lang="en-US" altLang="ja-JP" sz="1350" dirty="0">
                <a:latin typeface="MS PGothic" panose="020B0600070205080204" pitchFamily="34" charset="-128"/>
                <a:ea typeface="MS PGothic" panose="020B0600070205080204" pitchFamily="34" charset="-128"/>
              </a:rPr>
              <a:t>/</a:t>
            </a:r>
            <a:r>
              <a:rPr lang="ja-JP" altLang="en-US" sz="1350" dirty="0">
                <a:latin typeface="MS PGothic" panose="020B0600070205080204" pitchFamily="34" charset="-128"/>
                <a:ea typeface="MS PGothic" panose="020B0600070205080204" pitchFamily="34" charset="-128"/>
              </a:rPr>
              <a:t>日</a:t>
            </a:r>
            <a:endParaRPr lang="en-US" altLang="ja-JP" sz="1350" dirty="0">
              <a:latin typeface="MS PGothic" panose="020B0600070205080204" pitchFamily="34" charset="-128"/>
              <a:ea typeface="MS PGothic" panose="020B0600070205080204" pitchFamily="34" charset="-128"/>
            </a:endParaRPr>
          </a:p>
          <a:p>
            <a:pPr algn="ctr"/>
            <a:r>
              <a:rPr lang="ja-JP" altLang="en-US" sz="1350" dirty="0">
                <a:latin typeface="MS PGothic" panose="020B0600070205080204" pitchFamily="34" charset="-128"/>
                <a:ea typeface="MS PGothic" panose="020B0600070205080204" pitchFamily="34" charset="-128"/>
              </a:rPr>
              <a:t>食前</a:t>
            </a:r>
            <a:endParaRPr lang="en-US" altLang="ja-JP" sz="1350" dirty="0">
              <a:latin typeface="MS PGothic" panose="020B0600070205080204" pitchFamily="34" charset="-128"/>
              <a:ea typeface="MS PGothic" panose="020B0600070205080204" pitchFamily="34" charset="-128"/>
            </a:endParaRPr>
          </a:p>
        </p:txBody>
      </p:sp>
      <p:sp>
        <p:nvSpPr>
          <p:cNvPr id="42" name="角丸四角形 41"/>
          <p:cNvSpPr/>
          <p:nvPr/>
        </p:nvSpPr>
        <p:spPr>
          <a:xfrm>
            <a:off x="2112820" y="1545637"/>
            <a:ext cx="2383836" cy="930194"/>
          </a:xfrm>
          <a:prstGeom prst="roundRect">
            <a:avLst>
              <a:gd name="adj" fmla="val 50000"/>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842" tIns="46788" rIns="36842" bIns="46788" anchor="ctr"/>
          <a:lstStyle/>
          <a:p>
            <a:pPr algn="ctr" defTabSz="935758">
              <a:defRPr/>
            </a:pPr>
            <a:r>
              <a:rPr lang="ja-JP" altLang="en-US" sz="1650" dirty="0">
                <a:solidFill>
                  <a:schemeClr val="tx1"/>
                </a:solidFill>
                <a:latin typeface="MS PGothic" panose="020B0600070205080204" pitchFamily="34" charset="-128"/>
                <a:ea typeface="MS PGothic" panose="020B0600070205080204" pitchFamily="34" charset="-128"/>
              </a:rPr>
              <a:t>補中益</a:t>
            </a:r>
            <a:r>
              <a:rPr lang="ja-JP" altLang="en-US" sz="1650">
                <a:solidFill>
                  <a:schemeClr val="tx1"/>
                </a:solidFill>
                <a:latin typeface="MS PGothic" panose="020B0600070205080204" pitchFamily="34" charset="-128"/>
                <a:ea typeface="MS PGothic" panose="020B0600070205080204" pitchFamily="34" charset="-128"/>
              </a:rPr>
              <a:t>気湯</a:t>
            </a:r>
            <a:endParaRPr lang="en-US" altLang="ja-JP" sz="1650" dirty="0">
              <a:solidFill>
                <a:schemeClr val="tx1"/>
              </a:solidFill>
              <a:latin typeface="MS PGothic" panose="020B0600070205080204" pitchFamily="34" charset="-128"/>
              <a:ea typeface="MS PGothic" panose="020B0600070205080204" pitchFamily="34" charset="-128"/>
            </a:endParaRPr>
          </a:p>
          <a:p>
            <a:pPr algn="ctr" defTabSz="935758">
              <a:defRPr/>
            </a:pPr>
            <a:r>
              <a:rPr lang="en-US" altLang="ja-JP" sz="1650" dirty="0">
                <a:solidFill>
                  <a:schemeClr val="tx1"/>
                </a:solidFill>
                <a:latin typeface="MS PGothic" panose="020B0600070205080204" pitchFamily="34" charset="-128"/>
                <a:ea typeface="MS PGothic" panose="020B0600070205080204" pitchFamily="34" charset="-128"/>
              </a:rPr>
              <a:t>or </a:t>
            </a:r>
            <a:r>
              <a:rPr lang="ja-JP" altLang="en-US" sz="1650" dirty="0">
                <a:solidFill>
                  <a:schemeClr val="tx1"/>
                </a:solidFill>
                <a:latin typeface="MS PGothic" panose="020B0600070205080204" pitchFamily="34" charset="-128"/>
                <a:ea typeface="MS PGothic" panose="020B0600070205080204" pitchFamily="34" charset="-128"/>
              </a:rPr>
              <a:t>十全大補湯</a:t>
            </a:r>
            <a:endParaRPr lang="en-US" altLang="ja-JP" sz="1650" dirty="0">
              <a:solidFill>
                <a:schemeClr val="tx1"/>
              </a:solidFill>
              <a:latin typeface="MS PGothic" panose="020B0600070205080204" pitchFamily="34" charset="-128"/>
              <a:ea typeface="MS PGothic" panose="020B0600070205080204" pitchFamily="34" charset="-128"/>
            </a:endParaRPr>
          </a:p>
          <a:p>
            <a:pPr algn="ctr" defTabSz="935758">
              <a:defRPr/>
            </a:pPr>
            <a:r>
              <a:rPr lang="en-US" altLang="ja-JP" sz="1650" dirty="0">
                <a:solidFill>
                  <a:schemeClr val="tx1"/>
                </a:solidFill>
                <a:latin typeface="MS PGothic" panose="020B0600070205080204" pitchFamily="34" charset="-128"/>
                <a:ea typeface="MS PGothic" panose="020B0600070205080204" pitchFamily="34" charset="-128"/>
              </a:rPr>
              <a:t>or </a:t>
            </a:r>
            <a:r>
              <a:rPr lang="ja-JP" altLang="en-US" sz="1650" dirty="0">
                <a:solidFill>
                  <a:schemeClr val="tx1"/>
                </a:solidFill>
                <a:latin typeface="MS PGothic" panose="020B0600070205080204" pitchFamily="34" charset="-128"/>
                <a:ea typeface="MS PGothic" panose="020B0600070205080204" pitchFamily="34" charset="-128"/>
              </a:rPr>
              <a:t>人参養栄湯</a:t>
            </a:r>
          </a:p>
        </p:txBody>
      </p:sp>
      <p:sp>
        <p:nvSpPr>
          <p:cNvPr id="28" name="角丸四角形 27"/>
          <p:cNvSpPr/>
          <p:nvPr/>
        </p:nvSpPr>
        <p:spPr>
          <a:xfrm>
            <a:off x="2087724" y="3110173"/>
            <a:ext cx="2408932" cy="541697"/>
          </a:xfrm>
          <a:prstGeom prst="roundRect">
            <a:avLst>
              <a:gd name="adj" fmla="val 50000"/>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842" tIns="46788" rIns="36842" bIns="46788" anchor="ctr"/>
          <a:lstStyle/>
          <a:p>
            <a:pPr algn="ctr" defTabSz="935758">
              <a:defRPr/>
            </a:pPr>
            <a:r>
              <a:rPr lang="ja-JP" altLang="en-US" sz="1650" dirty="0">
                <a:solidFill>
                  <a:schemeClr val="tx1"/>
                </a:solidFill>
                <a:latin typeface="MS PGothic" panose="020B0600070205080204" pitchFamily="34" charset="-128"/>
                <a:ea typeface="MS PGothic" panose="020B0600070205080204" pitchFamily="34" charset="-128"/>
              </a:rPr>
              <a:t>八味地黄丸＋附子</a:t>
            </a:r>
          </a:p>
        </p:txBody>
      </p:sp>
      <p:sp>
        <p:nvSpPr>
          <p:cNvPr id="2" name="テキスト ボックス 1"/>
          <p:cNvSpPr txBox="1"/>
          <p:nvPr/>
        </p:nvSpPr>
        <p:spPr>
          <a:xfrm>
            <a:off x="3043128" y="2507179"/>
            <a:ext cx="570990" cy="553998"/>
          </a:xfrm>
          <a:prstGeom prst="rect">
            <a:avLst/>
          </a:prstGeom>
          <a:noFill/>
        </p:spPr>
        <p:txBody>
          <a:bodyPr wrap="none" rtlCol="0">
            <a:spAutoFit/>
          </a:bodyPr>
          <a:lstStyle/>
          <a:p>
            <a:r>
              <a:rPr lang="ja-JP" altLang="en-US" sz="3000" dirty="0">
                <a:latin typeface="MS PGothic" panose="020B0600070205080204" pitchFamily="34" charset="-128"/>
                <a:ea typeface="MS PGothic" panose="020B0600070205080204" pitchFamily="34" charset="-128"/>
              </a:rPr>
              <a:t>＋</a:t>
            </a:r>
          </a:p>
        </p:txBody>
      </p:sp>
      <p:sp>
        <p:nvSpPr>
          <p:cNvPr id="3" name="テキスト ボックス 2"/>
          <p:cNvSpPr txBox="1"/>
          <p:nvPr/>
        </p:nvSpPr>
        <p:spPr>
          <a:xfrm>
            <a:off x="1545817" y="4423951"/>
            <a:ext cx="6135013" cy="461665"/>
          </a:xfrm>
          <a:prstGeom prst="rect">
            <a:avLst/>
          </a:prstGeom>
          <a:noFill/>
        </p:spPr>
        <p:txBody>
          <a:bodyPr wrap="none" rtlCol="0">
            <a:spAutoFit/>
          </a:bodyPr>
          <a:lstStyle/>
          <a:p>
            <a:r>
              <a:rPr lang="ja-JP" altLang="en-US" sz="2400" dirty="0">
                <a:latin typeface="MS PGothic" panose="020B0600070205080204" pitchFamily="34" charset="-128"/>
                <a:ea typeface="MS PGothic" panose="020B0600070205080204" pitchFamily="34" charset="-128"/>
                <a:cs typeface="Meiryo" charset="-128"/>
              </a:rPr>
              <a:t>地黄が胃に障る人には　六</a:t>
            </a:r>
            <a:r>
              <a:rPr lang="ja-JP" altLang="en-US" sz="2400">
                <a:latin typeface="MS PGothic" panose="020B0600070205080204" pitchFamily="34" charset="-128"/>
                <a:ea typeface="MS PGothic" panose="020B0600070205080204" pitchFamily="34" charset="-128"/>
                <a:cs typeface="Meiryo" charset="-128"/>
              </a:rPr>
              <a:t>君子湯</a:t>
            </a:r>
            <a:r>
              <a:rPr lang="en-US" altLang="ja-JP" sz="2400" dirty="0">
                <a:latin typeface="MS PGothic" panose="020B0600070205080204" pitchFamily="34" charset="-128"/>
                <a:ea typeface="MS PGothic" panose="020B0600070205080204" pitchFamily="34" charset="-128"/>
                <a:cs typeface="Meiryo" charset="-128"/>
              </a:rPr>
              <a:t> </a:t>
            </a:r>
            <a:r>
              <a:rPr lang="ja-JP" altLang="en-US" sz="2400">
                <a:latin typeface="MS PGothic" panose="020B0600070205080204" pitchFamily="34" charset="-128"/>
                <a:ea typeface="MS PGothic" panose="020B0600070205080204" pitchFamily="34" charset="-128"/>
                <a:cs typeface="Meiryo" charset="-128"/>
              </a:rPr>
              <a:t>を</a:t>
            </a:r>
            <a:r>
              <a:rPr lang="ja-JP" altLang="en-US" sz="2400" dirty="0">
                <a:latin typeface="MS PGothic" panose="020B0600070205080204" pitchFamily="34" charset="-128"/>
                <a:ea typeface="MS PGothic" panose="020B0600070205080204" pitchFamily="34" charset="-128"/>
                <a:cs typeface="Meiryo" charset="-128"/>
              </a:rPr>
              <a:t>気長に</a:t>
            </a:r>
          </a:p>
        </p:txBody>
      </p:sp>
      <p:sp>
        <p:nvSpPr>
          <p:cNvPr id="4" name="テキスト ボックス 3">
            <a:extLst>
              <a:ext uri="{FF2B5EF4-FFF2-40B4-BE49-F238E27FC236}">
                <a16:creationId xmlns:a16="http://schemas.microsoft.com/office/drawing/2014/main" id="{E4BBAB14-B51E-6140-BEA4-99B8B9EB7F73}"/>
              </a:ext>
            </a:extLst>
          </p:cNvPr>
          <p:cNvSpPr txBox="1"/>
          <p:nvPr/>
        </p:nvSpPr>
        <p:spPr>
          <a:xfrm>
            <a:off x="4734018" y="1142571"/>
            <a:ext cx="3798422" cy="1384995"/>
          </a:xfrm>
          <a:prstGeom prst="rect">
            <a:avLst/>
          </a:prstGeom>
          <a:noFill/>
        </p:spPr>
        <p:txBody>
          <a:bodyPr wrap="square" rtlCol="0">
            <a:spAutoFit/>
          </a:bodyPr>
          <a:lstStyle/>
          <a:p>
            <a:r>
              <a:rPr lang="ja-JP" altLang="en-US" sz="2400">
                <a:latin typeface="MS PGothic" panose="020B0600070205080204" pitchFamily="34" charset="-128"/>
                <a:ea typeface="MS PGothic" panose="020B0600070205080204" pitchFamily="34" charset="-128"/>
              </a:rPr>
              <a:t>まだエビデンスはない</a:t>
            </a:r>
            <a:endParaRPr lang="en-US" altLang="ja-JP" sz="2400" dirty="0">
              <a:latin typeface="MS PGothic" panose="020B0600070205080204" pitchFamily="34" charset="-128"/>
              <a:ea typeface="MS PGothic" panose="020B0600070205080204" pitchFamily="34" charset="-128"/>
            </a:endParaRPr>
          </a:p>
          <a:p>
            <a:endParaRPr lang="en-US" altLang="ja-JP" sz="1500" dirty="0">
              <a:latin typeface="MS PGothic" panose="020B0600070205080204" pitchFamily="34" charset="-128"/>
              <a:ea typeface="MS PGothic" panose="020B0600070205080204" pitchFamily="34" charset="-128"/>
            </a:endParaRPr>
          </a:p>
          <a:p>
            <a:r>
              <a:rPr lang="ja-JP" altLang="en-US" sz="1500">
                <a:latin typeface="MS PGothic" panose="020B0600070205080204" pitchFamily="34" charset="-128"/>
                <a:ea typeface="MS PGothic" panose="020B0600070205080204" pitchFamily="34" charset="-128"/>
              </a:rPr>
              <a:t>がんに対して漢方薬や生薬で、生存率をエンドポイントにした</a:t>
            </a:r>
            <a:r>
              <a:rPr lang="ja-JP" altLang="en-US" sz="1500">
                <a:solidFill>
                  <a:srgbClr val="FF0000"/>
                </a:solidFill>
                <a:latin typeface="MS PGothic" panose="020B0600070205080204" pitchFamily="34" charset="-128"/>
                <a:ea typeface="MS PGothic" panose="020B0600070205080204" pitchFamily="34" charset="-128"/>
              </a:rPr>
              <a:t>ランダム化大規模臨床試験（ＲＣＴ）がない</a:t>
            </a:r>
            <a:endParaRPr lang="en-US" altLang="ja-JP" sz="1500" dirty="0">
              <a:solidFill>
                <a:srgbClr val="FF0000"/>
              </a:solidFill>
              <a:latin typeface="MS PGothic" panose="020B0600070205080204" pitchFamily="34" charset="-128"/>
              <a:ea typeface="MS PGothic" panose="020B0600070205080204" pitchFamily="34" charset="-128"/>
            </a:endParaRPr>
          </a:p>
        </p:txBody>
      </p:sp>
      <p:sp>
        <p:nvSpPr>
          <p:cNvPr id="5" name="正方形/長方形 4">
            <a:extLst>
              <a:ext uri="{FF2B5EF4-FFF2-40B4-BE49-F238E27FC236}">
                <a16:creationId xmlns:a16="http://schemas.microsoft.com/office/drawing/2014/main" id="{8EC18DA6-BFFF-3A4F-ABCD-B20D5C84520D}"/>
              </a:ext>
            </a:extLst>
          </p:cNvPr>
          <p:cNvSpPr/>
          <p:nvPr/>
        </p:nvSpPr>
        <p:spPr>
          <a:xfrm>
            <a:off x="4714730" y="3207897"/>
            <a:ext cx="3488455" cy="415498"/>
          </a:xfrm>
          <a:prstGeom prst="rect">
            <a:avLst/>
          </a:prstGeom>
        </p:spPr>
        <p:txBody>
          <a:bodyPr wrap="none">
            <a:spAutoFit/>
          </a:bodyPr>
          <a:lstStyle/>
          <a:p>
            <a:r>
              <a:rPr lang="ja-JP" altLang="en-US" sz="2100">
                <a:latin typeface="MS PGothic" panose="020B0600070205080204" pitchFamily="34" charset="-128"/>
                <a:ea typeface="MS PGothic" panose="020B0600070205080204" pitchFamily="34" charset="-128"/>
              </a:rPr>
              <a:t>費用が安く、経験的に有効！</a:t>
            </a:r>
            <a:endParaRPr lang="en-US" altLang="ja-JP" sz="2100"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4030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523FD4-CAD7-6842-9BD0-7240591AD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175" y="495300"/>
            <a:ext cx="6343650" cy="4152900"/>
          </a:xfrm>
          <a:prstGeom prst="rect">
            <a:avLst/>
          </a:prstGeom>
        </p:spPr>
      </p:pic>
      <p:sp>
        <p:nvSpPr>
          <p:cNvPr id="4" name="円/楕円 3">
            <a:extLst>
              <a:ext uri="{FF2B5EF4-FFF2-40B4-BE49-F238E27FC236}">
                <a16:creationId xmlns:a16="http://schemas.microsoft.com/office/drawing/2014/main" id="{4F2CDA34-2008-4F47-B872-58D46159F33B}"/>
              </a:ext>
            </a:extLst>
          </p:cNvPr>
          <p:cNvSpPr/>
          <p:nvPr/>
        </p:nvSpPr>
        <p:spPr bwMode="auto">
          <a:xfrm>
            <a:off x="2384757" y="3219822"/>
            <a:ext cx="4374486" cy="648072"/>
          </a:xfrm>
          <a:prstGeom prst="ellipse">
            <a:avLst/>
          </a:prstGeom>
          <a:noFill/>
          <a:ln w="571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Times" charset="0"/>
              <a:ea typeface="平成明朝" charset="-128"/>
            </a:endParaRPr>
          </a:p>
        </p:txBody>
      </p:sp>
      <p:sp>
        <p:nvSpPr>
          <p:cNvPr id="5" name="テキスト ボックス 4">
            <a:extLst>
              <a:ext uri="{FF2B5EF4-FFF2-40B4-BE49-F238E27FC236}">
                <a16:creationId xmlns:a16="http://schemas.microsoft.com/office/drawing/2014/main" id="{C7666C43-F3BD-174B-89D4-089B456ACCAB}"/>
              </a:ext>
            </a:extLst>
          </p:cNvPr>
          <p:cNvSpPr txBox="1"/>
          <p:nvPr/>
        </p:nvSpPr>
        <p:spPr>
          <a:xfrm>
            <a:off x="6444208" y="4630365"/>
            <a:ext cx="2808312" cy="461665"/>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DBRCT : Double blinded RCT</a:t>
            </a:r>
            <a:endParaRPr kumimoji="1" lang="en-US" altLang="ja-JP" sz="1200" dirty="0">
              <a:latin typeface="Arial" panose="020B0604020202020204" pitchFamily="34" charset="0"/>
              <a:cs typeface="Arial" panose="020B0604020202020204" pitchFamily="34" charset="0"/>
            </a:endParaRPr>
          </a:p>
          <a:p>
            <a:r>
              <a:rPr kumimoji="1" lang="en-US" altLang="ja-JP" sz="1200" dirty="0">
                <a:latin typeface="Arial" panose="020B0604020202020204" pitchFamily="34" charset="0"/>
                <a:cs typeface="Arial" panose="020B0604020202020204" pitchFamily="34" charset="0"/>
              </a:rPr>
              <a:t>RCT : Randomized controlled trial</a:t>
            </a:r>
          </a:p>
        </p:txBody>
      </p:sp>
    </p:spTree>
    <p:extLst>
      <p:ext uri="{BB962C8B-B14F-4D97-AF65-F5344CB8AC3E}">
        <p14:creationId xmlns:p14="http://schemas.microsoft.com/office/powerpoint/2010/main" val="148125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8AA024F-1E87-5648-B59B-E822118B7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838" y="1123363"/>
            <a:ext cx="5187991" cy="4061012"/>
          </a:xfrm>
          <a:prstGeom prst="rect">
            <a:avLst/>
          </a:prstGeom>
        </p:spPr>
      </p:pic>
      <p:pic>
        <p:nvPicPr>
          <p:cNvPr id="3" name="図 2">
            <a:extLst>
              <a:ext uri="{FF2B5EF4-FFF2-40B4-BE49-F238E27FC236}">
                <a16:creationId xmlns:a16="http://schemas.microsoft.com/office/drawing/2014/main" id="{B604E745-4C9B-0447-9649-3C0775804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138" y="2571750"/>
            <a:ext cx="2162175" cy="2171700"/>
          </a:xfrm>
          <a:prstGeom prst="rect">
            <a:avLst/>
          </a:prstGeom>
        </p:spPr>
      </p:pic>
      <p:sp>
        <p:nvSpPr>
          <p:cNvPr id="4" name="テキスト ボックス 3">
            <a:extLst>
              <a:ext uri="{FF2B5EF4-FFF2-40B4-BE49-F238E27FC236}">
                <a16:creationId xmlns:a16="http://schemas.microsoft.com/office/drawing/2014/main" id="{A62D64EC-E7F5-0B4A-AE69-D9585371C941}"/>
              </a:ext>
            </a:extLst>
          </p:cNvPr>
          <p:cNvSpPr txBox="1"/>
          <p:nvPr/>
        </p:nvSpPr>
        <p:spPr>
          <a:xfrm>
            <a:off x="251520" y="1275606"/>
            <a:ext cx="2717411" cy="784830"/>
          </a:xfrm>
          <a:prstGeom prst="rect">
            <a:avLst/>
          </a:prstGeom>
          <a:noFill/>
        </p:spPr>
        <p:txBody>
          <a:bodyPr wrap="none" rtlCol="0">
            <a:spAutoFit/>
          </a:bodyPr>
          <a:lstStyle/>
          <a:p>
            <a:r>
              <a:rPr lang="en-US" altLang="ja-JP" sz="4500" dirty="0" err="1">
                <a:solidFill>
                  <a:srgbClr val="FF0000"/>
                </a:solidFill>
                <a:latin typeface="Arial" panose="020B0604020202020204" pitchFamily="34" charset="0"/>
                <a:ea typeface="MS PGothic" panose="020B0600070205080204" pitchFamily="34" charset="-128"/>
                <a:cs typeface="Arial" panose="020B0604020202020204" pitchFamily="34" charset="0"/>
              </a:rPr>
              <a:t>kampo.jp</a:t>
            </a:r>
            <a:endParaRPr lang="ja-JP" altLang="en-US" sz="4500">
              <a:solidFill>
                <a:srgbClr val="FF0000"/>
              </a:solidFill>
              <a:latin typeface="Arial" panose="020B0604020202020204" pitchFamily="34" charset="0"/>
              <a:ea typeface="MS PGothic" panose="020B0600070205080204" pitchFamily="34"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F9C3B758-803C-994F-96C3-E3DA0F333DDC}"/>
              </a:ext>
            </a:extLst>
          </p:cNvPr>
          <p:cNvSpPr txBox="1"/>
          <p:nvPr/>
        </p:nvSpPr>
        <p:spPr>
          <a:xfrm>
            <a:off x="255711" y="344486"/>
            <a:ext cx="8632578" cy="584775"/>
          </a:xfrm>
          <a:prstGeom prst="rect">
            <a:avLst/>
          </a:prstGeom>
          <a:solidFill>
            <a:schemeClr val="bg1">
              <a:lumMod val="85000"/>
            </a:schemeClr>
          </a:solidFill>
        </p:spPr>
        <p:txBody>
          <a:bodyPr wrap="square" rtlCol="0">
            <a:spAutoFit/>
          </a:bodyPr>
          <a:lstStyle/>
          <a:p>
            <a:pPr algn="ctr"/>
            <a:r>
              <a:rPr lang="ja-JP" altLang="en-US" sz="3200">
                <a:latin typeface="MS PGothic" panose="020B0600070205080204" pitchFamily="34" charset="-128"/>
                <a:ea typeface="MS PGothic" panose="020B0600070205080204" pitchFamily="34" charset="-128"/>
              </a:rPr>
              <a:t>西洋医として、漢方を短時間で学びたい医師向け</a:t>
            </a:r>
          </a:p>
        </p:txBody>
      </p:sp>
    </p:spTree>
    <p:extLst>
      <p:ext uri="{BB962C8B-B14F-4D97-AF65-F5344CB8AC3E}">
        <p14:creationId xmlns:p14="http://schemas.microsoft.com/office/powerpoint/2010/main" val="2296984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695D793-5082-8D41-8B60-D4028725C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544" y="183832"/>
            <a:ext cx="6246570" cy="1466736"/>
          </a:xfrm>
          <a:prstGeom prst="rect">
            <a:avLst/>
          </a:prstGeom>
        </p:spPr>
      </p:pic>
      <p:pic>
        <p:nvPicPr>
          <p:cNvPr id="7" name="図 6">
            <a:extLst>
              <a:ext uri="{FF2B5EF4-FFF2-40B4-BE49-F238E27FC236}">
                <a16:creationId xmlns:a16="http://schemas.microsoft.com/office/drawing/2014/main" id="{C24BEE80-998B-4244-A0EE-CB2B4D0E7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850" y="2185135"/>
            <a:ext cx="3695979" cy="2144107"/>
          </a:xfrm>
          <a:prstGeom prst="rect">
            <a:avLst/>
          </a:prstGeom>
        </p:spPr>
      </p:pic>
      <p:pic>
        <p:nvPicPr>
          <p:cNvPr id="9" name="図 8">
            <a:extLst>
              <a:ext uri="{FF2B5EF4-FFF2-40B4-BE49-F238E27FC236}">
                <a16:creationId xmlns:a16="http://schemas.microsoft.com/office/drawing/2014/main" id="{E12D607B-8ABD-4845-B986-94AE6B85D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9923" y="2185135"/>
            <a:ext cx="3541563" cy="2623380"/>
          </a:xfrm>
          <a:prstGeom prst="rect">
            <a:avLst/>
          </a:prstGeom>
        </p:spPr>
      </p:pic>
      <p:sp>
        <p:nvSpPr>
          <p:cNvPr id="2" name="テキスト ボックス 1">
            <a:extLst>
              <a:ext uri="{FF2B5EF4-FFF2-40B4-BE49-F238E27FC236}">
                <a16:creationId xmlns:a16="http://schemas.microsoft.com/office/drawing/2014/main" id="{02C916ED-BB76-FB46-BF5D-240DDE52AFEB}"/>
              </a:ext>
            </a:extLst>
          </p:cNvPr>
          <p:cNvSpPr txBox="1"/>
          <p:nvPr/>
        </p:nvSpPr>
        <p:spPr>
          <a:xfrm>
            <a:off x="1005027" y="4499588"/>
            <a:ext cx="3456384" cy="507831"/>
          </a:xfrm>
          <a:prstGeom prst="rect">
            <a:avLst/>
          </a:prstGeom>
          <a:noFill/>
        </p:spPr>
        <p:txBody>
          <a:bodyPr wrap="square" rtlCol="0">
            <a:spAutoFit/>
          </a:bodyPr>
          <a:lstStyle/>
          <a:p>
            <a:r>
              <a:rPr lang="ja-JP" altLang="en-US" sz="2700">
                <a:latin typeface="MS PGothic" panose="020B0600070205080204" pitchFamily="34" charset="-128"/>
                <a:ea typeface="MS PGothic" panose="020B0600070205080204" pitchFamily="34" charset="-128"/>
              </a:rPr>
              <a:t>英文誌</a:t>
            </a:r>
            <a:r>
              <a:rPr lang="en-US" altLang="ja-JP" sz="2700" dirty="0">
                <a:latin typeface="MS PGothic" panose="020B0600070205080204" pitchFamily="34" charset="-128"/>
                <a:ea typeface="MS PGothic" panose="020B0600070205080204" pitchFamily="34" charset="-128"/>
              </a:rPr>
              <a:t> GUT </a:t>
            </a:r>
            <a:r>
              <a:rPr lang="ja-JP" altLang="en-US" sz="2700">
                <a:latin typeface="MS PGothic" panose="020B0600070205080204" pitchFamily="34" charset="-128"/>
                <a:ea typeface="MS PGothic" panose="020B0600070205080204" pitchFamily="34" charset="-128"/>
              </a:rPr>
              <a:t>　</a:t>
            </a:r>
            <a:r>
              <a:rPr lang="en-US" altLang="ja-JP" sz="2700" dirty="0">
                <a:latin typeface="MS PGothic" panose="020B0600070205080204" pitchFamily="34" charset="-128"/>
                <a:ea typeface="MS PGothic" panose="020B0600070205080204" pitchFamily="34" charset="-128"/>
              </a:rPr>
              <a:t>IF 17</a:t>
            </a:r>
            <a:endParaRPr lang="ja-JP" altLang="en-US" sz="2700">
              <a:latin typeface="MS PGothic" panose="020B0600070205080204" pitchFamily="34" charset="-128"/>
              <a:ea typeface="MS PGothic" panose="020B0600070205080204" pitchFamily="34" charset="-128"/>
            </a:endParaRPr>
          </a:p>
        </p:txBody>
      </p:sp>
      <p:sp>
        <p:nvSpPr>
          <p:cNvPr id="6" name="テキスト ボックス 5">
            <a:extLst>
              <a:ext uri="{FF2B5EF4-FFF2-40B4-BE49-F238E27FC236}">
                <a16:creationId xmlns:a16="http://schemas.microsoft.com/office/drawing/2014/main" id="{29E751A0-2C1E-8B48-BE7E-F7296F5278BF}"/>
              </a:ext>
            </a:extLst>
          </p:cNvPr>
          <p:cNvSpPr txBox="1"/>
          <p:nvPr/>
        </p:nvSpPr>
        <p:spPr>
          <a:xfrm>
            <a:off x="228034" y="195486"/>
            <a:ext cx="2084862" cy="784830"/>
          </a:xfrm>
          <a:prstGeom prst="rect">
            <a:avLst/>
          </a:prstGeom>
          <a:solidFill>
            <a:schemeClr val="bg1">
              <a:lumMod val="85000"/>
            </a:schemeClr>
          </a:solidFill>
        </p:spPr>
        <p:txBody>
          <a:bodyPr wrap="square" rtlCol="0">
            <a:spAutoFit/>
          </a:bodyPr>
          <a:lstStyle/>
          <a:p>
            <a:pPr algn="ctr"/>
            <a:r>
              <a:rPr lang="en-US" altLang="ja-JP" sz="4500" dirty="0" err="1">
                <a:solidFill>
                  <a:srgbClr val="FF0000"/>
                </a:solidFill>
                <a:latin typeface="Arial" panose="020B0604020202020204" pitchFamily="34" charset="0"/>
                <a:ea typeface="MS PGothic" panose="020B0600070205080204" pitchFamily="34" charset="-128"/>
                <a:cs typeface="Arial" panose="020B0604020202020204" pitchFamily="34" charset="0"/>
              </a:rPr>
              <a:t>Huaier</a:t>
            </a:r>
            <a:endParaRPr lang="ja-JP" altLang="en-US" sz="4500">
              <a:solidFill>
                <a:srgbClr val="FF0000"/>
              </a:solidFill>
              <a:latin typeface="Arial" panose="020B0604020202020204" pitchFamily="34" charset="0"/>
              <a:ea typeface="MS PGothic" panose="020B0600070205080204" pitchFamily="34" charset="-128"/>
              <a:cs typeface="Arial" panose="020B0604020202020204" pitchFamily="34" charset="0"/>
            </a:endParaRPr>
          </a:p>
        </p:txBody>
      </p:sp>
      <p:cxnSp>
        <p:nvCxnSpPr>
          <p:cNvPr id="4" name="直線コネクタ 3">
            <a:extLst>
              <a:ext uri="{FF2B5EF4-FFF2-40B4-BE49-F238E27FC236}">
                <a16:creationId xmlns:a16="http://schemas.microsoft.com/office/drawing/2014/main" id="{E72DC682-F605-9343-924E-1C08BEC509A5}"/>
              </a:ext>
            </a:extLst>
          </p:cNvPr>
          <p:cNvCxnSpPr>
            <a:cxnSpLocks/>
          </p:cNvCxnSpPr>
          <p:nvPr/>
        </p:nvCxnSpPr>
        <p:spPr bwMode="auto">
          <a:xfrm>
            <a:off x="3599892" y="1059582"/>
            <a:ext cx="594066"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1" name="テキスト ボックス 10">
            <a:extLst>
              <a:ext uri="{FF2B5EF4-FFF2-40B4-BE49-F238E27FC236}">
                <a16:creationId xmlns:a16="http://schemas.microsoft.com/office/drawing/2014/main" id="{31782149-A61E-5445-9FCE-9DE9A03F8A11}"/>
              </a:ext>
            </a:extLst>
          </p:cNvPr>
          <p:cNvSpPr txBox="1"/>
          <p:nvPr/>
        </p:nvSpPr>
        <p:spPr>
          <a:xfrm>
            <a:off x="1607702" y="1704500"/>
            <a:ext cx="5928595" cy="461665"/>
          </a:xfrm>
          <a:prstGeom prst="rect">
            <a:avLst/>
          </a:prstGeom>
          <a:noFill/>
        </p:spPr>
        <p:txBody>
          <a:bodyPr wrap="square" rtlCol="0">
            <a:spAutoFit/>
          </a:bodyPr>
          <a:lstStyle/>
          <a:p>
            <a:pPr algn="ctr"/>
            <a:r>
              <a:rPr lang="ja-JP" altLang="en-US" sz="2400">
                <a:latin typeface="MS PGothic" panose="020B0600070205080204" pitchFamily="34" charset="-128"/>
                <a:ea typeface="MS PGothic" panose="020B0600070205080204" pitchFamily="34" charset="-128"/>
              </a:rPr>
              <a:t>肝臓癌手術後の無再発生存率に有意差あり</a:t>
            </a:r>
          </a:p>
        </p:txBody>
      </p:sp>
      <p:sp>
        <p:nvSpPr>
          <p:cNvPr id="3" name="円/楕円 2">
            <a:extLst>
              <a:ext uri="{FF2B5EF4-FFF2-40B4-BE49-F238E27FC236}">
                <a16:creationId xmlns:a16="http://schemas.microsoft.com/office/drawing/2014/main" id="{A3BCBC80-1294-0A41-BC70-D26316D50DC7}"/>
              </a:ext>
            </a:extLst>
          </p:cNvPr>
          <p:cNvSpPr/>
          <p:nvPr/>
        </p:nvSpPr>
        <p:spPr bwMode="auto">
          <a:xfrm>
            <a:off x="2195736" y="2185135"/>
            <a:ext cx="1296144" cy="332609"/>
          </a:xfrm>
          <a:prstGeom prst="ellipse">
            <a:avLst/>
          </a:prstGeom>
          <a:no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MS PGothic" panose="020B0600070205080204" pitchFamily="34" charset="-128"/>
              <a:ea typeface="MS PGothic" panose="020B0600070205080204" pitchFamily="34" charset="-128"/>
            </a:endParaRPr>
          </a:p>
        </p:txBody>
      </p:sp>
      <p:sp>
        <p:nvSpPr>
          <p:cNvPr id="10" name="円/楕円 9">
            <a:extLst>
              <a:ext uri="{FF2B5EF4-FFF2-40B4-BE49-F238E27FC236}">
                <a16:creationId xmlns:a16="http://schemas.microsoft.com/office/drawing/2014/main" id="{FAE19DA8-D2B5-334C-8C10-4EE2650424D4}"/>
              </a:ext>
            </a:extLst>
          </p:cNvPr>
          <p:cNvSpPr/>
          <p:nvPr/>
        </p:nvSpPr>
        <p:spPr bwMode="auto">
          <a:xfrm>
            <a:off x="1270465" y="2931790"/>
            <a:ext cx="384158" cy="147018"/>
          </a:xfrm>
          <a:prstGeom prst="ellipse">
            <a:avLst/>
          </a:prstGeom>
          <a:noFill/>
          <a:ln w="127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MS PGothic" panose="020B0600070205080204" pitchFamily="34" charset="-128"/>
              <a:ea typeface="MS PGothic" panose="020B0600070205080204" pitchFamily="34" charset="-128"/>
            </a:endParaRPr>
          </a:p>
        </p:txBody>
      </p:sp>
      <p:sp>
        <p:nvSpPr>
          <p:cNvPr id="12" name="円/楕円 11">
            <a:extLst>
              <a:ext uri="{FF2B5EF4-FFF2-40B4-BE49-F238E27FC236}">
                <a16:creationId xmlns:a16="http://schemas.microsoft.com/office/drawing/2014/main" id="{E943A224-B66C-A34E-8BB6-82766ABD6195}"/>
              </a:ext>
            </a:extLst>
          </p:cNvPr>
          <p:cNvSpPr/>
          <p:nvPr/>
        </p:nvSpPr>
        <p:spPr bwMode="auto">
          <a:xfrm>
            <a:off x="2789802" y="2931790"/>
            <a:ext cx="384158" cy="147018"/>
          </a:xfrm>
          <a:prstGeom prst="ellipse">
            <a:avLst/>
          </a:prstGeom>
          <a:noFill/>
          <a:ln w="127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MS PGothic" panose="020B0600070205080204" pitchFamily="34" charset="-128"/>
              <a:ea typeface="MS PGothic" panose="020B0600070205080204" pitchFamily="34" charset="-128"/>
            </a:endParaRPr>
          </a:p>
        </p:txBody>
      </p:sp>
      <p:sp>
        <p:nvSpPr>
          <p:cNvPr id="8" name="テキスト ボックス 7">
            <a:extLst>
              <a:ext uri="{FF2B5EF4-FFF2-40B4-BE49-F238E27FC236}">
                <a16:creationId xmlns:a16="http://schemas.microsoft.com/office/drawing/2014/main" id="{F88E479B-EAFA-4343-A732-FF9A281AC36D}"/>
              </a:ext>
            </a:extLst>
          </p:cNvPr>
          <p:cNvSpPr txBox="1"/>
          <p:nvPr/>
        </p:nvSpPr>
        <p:spPr>
          <a:xfrm>
            <a:off x="8051184" y="2805244"/>
            <a:ext cx="1018227" cy="400110"/>
          </a:xfrm>
          <a:prstGeom prst="rect">
            <a:avLst/>
          </a:prstGeom>
          <a:noFill/>
        </p:spPr>
        <p:txBody>
          <a:bodyPr wrap="none" rtlCol="0">
            <a:spAutoFit/>
          </a:bodyPr>
          <a:lstStyle/>
          <a:p>
            <a:r>
              <a:rPr kumimoji="1" lang="en-US" altLang="ja-JP" dirty="0">
                <a:solidFill>
                  <a:srgbClr val="FF0000"/>
                </a:solidFill>
              </a:rPr>
              <a:t>62.39%</a:t>
            </a:r>
          </a:p>
        </p:txBody>
      </p:sp>
      <p:sp>
        <p:nvSpPr>
          <p:cNvPr id="13" name="テキスト ボックス 12">
            <a:extLst>
              <a:ext uri="{FF2B5EF4-FFF2-40B4-BE49-F238E27FC236}">
                <a16:creationId xmlns:a16="http://schemas.microsoft.com/office/drawing/2014/main" id="{5B49B75D-2ABD-4040-A01F-1ECB272E294C}"/>
              </a:ext>
            </a:extLst>
          </p:cNvPr>
          <p:cNvSpPr txBox="1"/>
          <p:nvPr/>
        </p:nvSpPr>
        <p:spPr>
          <a:xfrm>
            <a:off x="8051184" y="3257188"/>
            <a:ext cx="1018227" cy="400110"/>
          </a:xfrm>
          <a:prstGeom prst="rect">
            <a:avLst/>
          </a:prstGeom>
          <a:noFill/>
        </p:spPr>
        <p:txBody>
          <a:bodyPr wrap="none" rtlCol="0">
            <a:spAutoFit/>
          </a:bodyPr>
          <a:lstStyle/>
          <a:p>
            <a:r>
              <a:rPr lang="en-US" altLang="ja-JP" dirty="0">
                <a:solidFill>
                  <a:srgbClr val="FF0000"/>
                </a:solidFill>
              </a:rPr>
              <a:t>49.05</a:t>
            </a:r>
            <a:r>
              <a:rPr kumimoji="1" lang="en-US" altLang="ja-JP" dirty="0">
                <a:solidFill>
                  <a:srgbClr val="FF0000"/>
                </a:solidFill>
              </a:rPr>
              <a:t>%</a:t>
            </a:r>
          </a:p>
        </p:txBody>
      </p:sp>
      <p:sp>
        <p:nvSpPr>
          <p:cNvPr id="14" name="テキスト ボックス 13">
            <a:extLst>
              <a:ext uri="{FF2B5EF4-FFF2-40B4-BE49-F238E27FC236}">
                <a16:creationId xmlns:a16="http://schemas.microsoft.com/office/drawing/2014/main" id="{B67ECBFE-2864-C646-BFEF-7E38497C94BC}"/>
              </a:ext>
            </a:extLst>
          </p:cNvPr>
          <p:cNvSpPr txBox="1"/>
          <p:nvPr/>
        </p:nvSpPr>
        <p:spPr>
          <a:xfrm>
            <a:off x="8104912" y="4032851"/>
            <a:ext cx="699230" cy="400110"/>
          </a:xfrm>
          <a:prstGeom prst="rect">
            <a:avLst/>
          </a:prstGeom>
          <a:noFill/>
        </p:spPr>
        <p:txBody>
          <a:bodyPr wrap="none" rtlCol="0">
            <a:spAutoFit/>
          </a:bodyPr>
          <a:lstStyle/>
          <a:p>
            <a:r>
              <a:rPr kumimoji="1" lang="en-US" altLang="ja-JP" dirty="0">
                <a:solidFill>
                  <a:srgbClr val="FF0000"/>
                </a:solidFill>
              </a:rPr>
              <a:t>96</a:t>
            </a:r>
            <a:r>
              <a:rPr kumimoji="1" lang="ja-JP" altLang="en-US">
                <a:solidFill>
                  <a:srgbClr val="FF0000"/>
                </a:solidFill>
              </a:rPr>
              <a:t>週</a:t>
            </a:r>
            <a:endParaRPr kumimoji="1" lang="en-US" altLang="ja-JP" dirty="0">
              <a:solidFill>
                <a:srgbClr val="FF0000"/>
              </a:solidFill>
            </a:endParaRPr>
          </a:p>
        </p:txBody>
      </p:sp>
    </p:spTree>
    <p:extLst>
      <p:ext uri="{BB962C8B-B14F-4D97-AF65-F5344CB8AC3E}">
        <p14:creationId xmlns:p14="http://schemas.microsoft.com/office/powerpoint/2010/main" val="1235694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48F128D-D0B8-AD40-A5C0-86938AD4A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7" y="915566"/>
            <a:ext cx="3168352" cy="3895038"/>
          </a:xfrm>
          <a:prstGeom prst="rect">
            <a:avLst/>
          </a:prstGeom>
        </p:spPr>
      </p:pic>
      <p:pic>
        <p:nvPicPr>
          <p:cNvPr id="5" name="図 4">
            <a:extLst>
              <a:ext uri="{FF2B5EF4-FFF2-40B4-BE49-F238E27FC236}">
                <a16:creationId xmlns:a16="http://schemas.microsoft.com/office/drawing/2014/main" id="{A9A04BE4-A294-5843-BB20-96764613E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738" y="915566"/>
            <a:ext cx="4831734" cy="3895038"/>
          </a:xfrm>
          <a:prstGeom prst="rect">
            <a:avLst/>
          </a:prstGeom>
        </p:spPr>
      </p:pic>
      <p:sp>
        <p:nvSpPr>
          <p:cNvPr id="6" name="テキスト ボックス 5">
            <a:extLst>
              <a:ext uri="{FF2B5EF4-FFF2-40B4-BE49-F238E27FC236}">
                <a16:creationId xmlns:a16="http://schemas.microsoft.com/office/drawing/2014/main" id="{3AA80324-F3F0-F343-B82F-7DBFC253A411}"/>
              </a:ext>
            </a:extLst>
          </p:cNvPr>
          <p:cNvSpPr txBox="1"/>
          <p:nvPr/>
        </p:nvSpPr>
        <p:spPr>
          <a:xfrm>
            <a:off x="953863" y="191958"/>
            <a:ext cx="7236276" cy="523220"/>
          </a:xfrm>
          <a:prstGeom prst="rect">
            <a:avLst/>
          </a:prstGeom>
          <a:noFill/>
        </p:spPr>
        <p:txBody>
          <a:bodyPr wrap="none" rtlCol="0">
            <a:spAutoFit/>
          </a:bodyPr>
          <a:lstStyle/>
          <a:p>
            <a:pPr algn="ctr"/>
            <a:r>
              <a:rPr lang="ja-JP" altLang="en-US" sz="2800">
                <a:latin typeface="MS PGothic" panose="020B0600070205080204" pitchFamily="34" charset="-128"/>
                <a:ea typeface="MS PGothic" panose="020B0600070205080204" pitchFamily="34" charset="-128"/>
              </a:rPr>
              <a:t>フアイアの臨床試験（ＲＣＴ）中の副作用は下痢</a:t>
            </a:r>
          </a:p>
        </p:txBody>
      </p:sp>
      <p:sp>
        <p:nvSpPr>
          <p:cNvPr id="7" name="円/楕円 6">
            <a:extLst>
              <a:ext uri="{FF2B5EF4-FFF2-40B4-BE49-F238E27FC236}">
                <a16:creationId xmlns:a16="http://schemas.microsoft.com/office/drawing/2014/main" id="{3D6C02A8-B404-0E4B-9E81-3E0F857680B7}"/>
              </a:ext>
            </a:extLst>
          </p:cNvPr>
          <p:cNvSpPr/>
          <p:nvPr/>
        </p:nvSpPr>
        <p:spPr bwMode="auto">
          <a:xfrm>
            <a:off x="2699792" y="1229334"/>
            <a:ext cx="864096" cy="30857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a:endParaRPr lang="ja-JP" altLang="en-US" sz="2400">
              <a:latin typeface="MS PGothic" panose="020B0600070205080204" pitchFamily="34" charset="-128"/>
              <a:ea typeface="MS PGothic" panose="020B0600070205080204" pitchFamily="34" charset="-128"/>
            </a:endParaRPr>
          </a:p>
        </p:txBody>
      </p:sp>
      <p:sp>
        <p:nvSpPr>
          <p:cNvPr id="8" name="円/楕円 7">
            <a:extLst>
              <a:ext uri="{FF2B5EF4-FFF2-40B4-BE49-F238E27FC236}">
                <a16:creationId xmlns:a16="http://schemas.microsoft.com/office/drawing/2014/main" id="{7B3C02B8-DE0E-CA48-95D0-779EB7576A56}"/>
              </a:ext>
            </a:extLst>
          </p:cNvPr>
          <p:cNvSpPr/>
          <p:nvPr/>
        </p:nvSpPr>
        <p:spPr bwMode="auto">
          <a:xfrm>
            <a:off x="1619672" y="1229334"/>
            <a:ext cx="864096" cy="30857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a:endParaRPr lang="ja-JP" altLang="en-US" sz="2400">
              <a:latin typeface="MS PGothic" panose="020B0600070205080204" pitchFamily="34" charset="-128"/>
              <a:ea typeface="MS PGothic" panose="020B0600070205080204" pitchFamily="34" charset="-128"/>
            </a:endParaRPr>
          </a:p>
        </p:txBody>
      </p:sp>
      <p:cxnSp>
        <p:nvCxnSpPr>
          <p:cNvPr id="11" name="直線コネクタ 10">
            <a:extLst>
              <a:ext uri="{FF2B5EF4-FFF2-40B4-BE49-F238E27FC236}">
                <a16:creationId xmlns:a16="http://schemas.microsoft.com/office/drawing/2014/main" id="{D0BD0877-4002-4A4A-964C-877871A3EC4E}"/>
              </a:ext>
            </a:extLst>
          </p:cNvPr>
          <p:cNvCxnSpPr>
            <a:cxnSpLocks/>
          </p:cNvCxnSpPr>
          <p:nvPr/>
        </p:nvCxnSpPr>
        <p:spPr bwMode="auto">
          <a:xfrm>
            <a:off x="4060746" y="2427734"/>
            <a:ext cx="3319566"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43956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523FD4-CAD7-6842-9BD0-7240591AD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175" y="495300"/>
            <a:ext cx="6343650" cy="4152900"/>
          </a:xfrm>
          <a:prstGeom prst="rect">
            <a:avLst/>
          </a:prstGeom>
        </p:spPr>
      </p:pic>
      <p:sp>
        <p:nvSpPr>
          <p:cNvPr id="4" name="円/楕円 3">
            <a:extLst>
              <a:ext uri="{FF2B5EF4-FFF2-40B4-BE49-F238E27FC236}">
                <a16:creationId xmlns:a16="http://schemas.microsoft.com/office/drawing/2014/main" id="{4F2CDA34-2008-4F47-B872-58D46159F33B}"/>
              </a:ext>
            </a:extLst>
          </p:cNvPr>
          <p:cNvSpPr/>
          <p:nvPr/>
        </p:nvSpPr>
        <p:spPr bwMode="auto">
          <a:xfrm>
            <a:off x="3221850" y="1933947"/>
            <a:ext cx="2700300" cy="745815"/>
          </a:xfrm>
          <a:prstGeom prst="ellipse">
            <a:avLst/>
          </a:prstGeom>
          <a:noFill/>
          <a:ln w="571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Times" charset="0"/>
              <a:ea typeface="平成明朝" charset="-128"/>
            </a:endParaRPr>
          </a:p>
        </p:txBody>
      </p:sp>
      <p:sp>
        <p:nvSpPr>
          <p:cNvPr id="5" name="テキスト ボックス 4">
            <a:extLst>
              <a:ext uri="{FF2B5EF4-FFF2-40B4-BE49-F238E27FC236}">
                <a16:creationId xmlns:a16="http://schemas.microsoft.com/office/drawing/2014/main" id="{3196D684-EE8B-704A-9D2F-26D7C3E0266E}"/>
              </a:ext>
            </a:extLst>
          </p:cNvPr>
          <p:cNvSpPr txBox="1"/>
          <p:nvPr/>
        </p:nvSpPr>
        <p:spPr>
          <a:xfrm>
            <a:off x="6300192" y="4681835"/>
            <a:ext cx="2952328" cy="461665"/>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DBRCT : Double blinded RCT</a:t>
            </a:r>
            <a:endParaRPr kumimoji="1" lang="en-US" altLang="ja-JP" sz="1200" dirty="0">
              <a:latin typeface="Arial" panose="020B0604020202020204" pitchFamily="34" charset="0"/>
              <a:cs typeface="Arial" panose="020B0604020202020204" pitchFamily="34" charset="0"/>
            </a:endParaRPr>
          </a:p>
          <a:p>
            <a:r>
              <a:rPr kumimoji="1" lang="en-US" altLang="ja-JP" sz="1200" dirty="0">
                <a:latin typeface="Arial" panose="020B0604020202020204" pitchFamily="34" charset="0"/>
                <a:cs typeface="Arial" panose="020B0604020202020204" pitchFamily="34" charset="0"/>
              </a:rPr>
              <a:t>RCT : Randomized controlled trial</a:t>
            </a:r>
          </a:p>
        </p:txBody>
      </p:sp>
    </p:spTree>
    <p:extLst>
      <p:ext uri="{BB962C8B-B14F-4D97-AF65-F5344CB8AC3E}">
        <p14:creationId xmlns:p14="http://schemas.microsoft.com/office/powerpoint/2010/main" val="11540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1995603-8F34-AD48-B6D8-F36FFF8BE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176" y="287477"/>
            <a:ext cx="7715250" cy="4568547"/>
          </a:xfrm>
          <a:prstGeom prst="rect">
            <a:avLst/>
          </a:prstGeom>
        </p:spPr>
      </p:pic>
      <p:sp>
        <p:nvSpPr>
          <p:cNvPr id="4" name="角丸四角形 3">
            <a:extLst>
              <a:ext uri="{FF2B5EF4-FFF2-40B4-BE49-F238E27FC236}">
                <a16:creationId xmlns:a16="http://schemas.microsoft.com/office/drawing/2014/main" id="{828D95F9-6B44-8241-8FBA-35CF29AD544A}"/>
              </a:ext>
            </a:extLst>
          </p:cNvPr>
          <p:cNvSpPr/>
          <p:nvPr/>
        </p:nvSpPr>
        <p:spPr bwMode="auto">
          <a:xfrm>
            <a:off x="2681790" y="3003798"/>
            <a:ext cx="1573429" cy="216024"/>
          </a:xfrm>
          <a:prstGeom prst="roundRect">
            <a:avLst/>
          </a:prstGeom>
          <a:noFill/>
          <a:ln w="571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Times" charset="0"/>
              <a:ea typeface="平成明朝" charset="-128"/>
            </a:endParaRPr>
          </a:p>
        </p:txBody>
      </p:sp>
      <p:cxnSp>
        <p:nvCxnSpPr>
          <p:cNvPr id="5" name="直線コネクタ 4">
            <a:extLst>
              <a:ext uri="{FF2B5EF4-FFF2-40B4-BE49-F238E27FC236}">
                <a16:creationId xmlns:a16="http://schemas.microsoft.com/office/drawing/2014/main" id="{44685A1B-D116-B747-8265-2D1D6A7F2C42}"/>
              </a:ext>
            </a:extLst>
          </p:cNvPr>
          <p:cNvCxnSpPr>
            <a:cxnSpLocks/>
          </p:cNvCxnSpPr>
          <p:nvPr/>
        </p:nvCxnSpPr>
        <p:spPr bwMode="auto">
          <a:xfrm>
            <a:off x="4517994" y="3759882"/>
            <a:ext cx="3186354"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7" name="テキスト ボックス 6">
            <a:extLst>
              <a:ext uri="{FF2B5EF4-FFF2-40B4-BE49-F238E27FC236}">
                <a16:creationId xmlns:a16="http://schemas.microsoft.com/office/drawing/2014/main" id="{503249C4-EF5D-284A-9D50-559850FB532D}"/>
              </a:ext>
            </a:extLst>
          </p:cNvPr>
          <p:cNvSpPr txBox="1"/>
          <p:nvPr/>
        </p:nvSpPr>
        <p:spPr>
          <a:xfrm>
            <a:off x="2681137" y="2239467"/>
            <a:ext cx="5419255" cy="553998"/>
          </a:xfrm>
          <a:prstGeom prst="rect">
            <a:avLst/>
          </a:prstGeom>
          <a:solidFill>
            <a:schemeClr val="bg1"/>
          </a:solidFill>
        </p:spPr>
        <p:txBody>
          <a:bodyPr wrap="square" rtlCol="0">
            <a:spAutoFit/>
          </a:bodyPr>
          <a:lstStyle/>
          <a:p>
            <a:r>
              <a:rPr lang="ja-JP" altLang="en-US" sz="1500">
                <a:solidFill>
                  <a:srgbClr val="FF0000"/>
                </a:solidFill>
              </a:rPr>
              <a:t>ＮＣＩ（米国国立がん研究所）のＨＰに</a:t>
            </a:r>
            <a:r>
              <a:rPr lang="en-US" altLang="ja-JP" sz="1500" dirty="0">
                <a:solidFill>
                  <a:srgbClr val="FF0000"/>
                </a:solidFill>
              </a:rPr>
              <a:t> </a:t>
            </a:r>
            <a:r>
              <a:rPr lang="en-US" altLang="ja-JP" sz="1500" dirty="0" err="1">
                <a:solidFill>
                  <a:srgbClr val="FF0000"/>
                </a:solidFill>
              </a:rPr>
              <a:t>Huaier</a:t>
            </a:r>
            <a:r>
              <a:rPr lang="en-US" altLang="ja-JP" sz="1500" dirty="0">
                <a:solidFill>
                  <a:srgbClr val="FF0000"/>
                </a:solidFill>
              </a:rPr>
              <a:t> </a:t>
            </a:r>
            <a:r>
              <a:rPr lang="ja-JP" altLang="en-US" sz="1500">
                <a:solidFill>
                  <a:srgbClr val="FF0000"/>
                </a:solidFill>
              </a:rPr>
              <a:t>は抗がん作用の</a:t>
            </a:r>
            <a:r>
              <a:rPr lang="ja-JP" altLang="en-US" sz="1500" u="sng">
                <a:solidFill>
                  <a:srgbClr val="FF0000"/>
                </a:solidFill>
              </a:rPr>
              <a:t>可能性がある</a:t>
            </a:r>
            <a:r>
              <a:rPr lang="ja-JP" altLang="en-US" sz="1500">
                <a:solidFill>
                  <a:srgbClr val="FF0000"/>
                </a:solidFill>
              </a:rPr>
              <a:t>と記載される</a:t>
            </a:r>
          </a:p>
        </p:txBody>
      </p:sp>
    </p:spTree>
    <p:extLst>
      <p:ext uri="{BB962C8B-B14F-4D97-AF65-F5344CB8AC3E}">
        <p14:creationId xmlns:p14="http://schemas.microsoft.com/office/powerpoint/2010/main" val="2367098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nj\004.gif">
            <a:extLst>
              <a:ext uri="{FF2B5EF4-FFF2-40B4-BE49-F238E27FC236}">
                <a16:creationId xmlns:a16="http://schemas.microsoft.com/office/drawing/2014/main" id="{B725403E-A8A3-6D4B-80CD-D457A85576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9029" y="690831"/>
            <a:ext cx="3353208"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2A05BAE6-B8E8-BB48-863E-EE7510AFB346}"/>
              </a:ext>
            </a:extLst>
          </p:cNvPr>
          <p:cNvGrpSpPr/>
          <p:nvPr/>
        </p:nvGrpSpPr>
        <p:grpSpPr>
          <a:xfrm>
            <a:off x="323528" y="1373020"/>
            <a:ext cx="5142325" cy="2380039"/>
            <a:chOff x="323528" y="690831"/>
            <a:chExt cx="5142325" cy="2380039"/>
          </a:xfrm>
        </p:grpSpPr>
        <p:sp>
          <p:nvSpPr>
            <p:cNvPr id="5" name="テキスト ボックス 4">
              <a:extLst>
                <a:ext uri="{FF2B5EF4-FFF2-40B4-BE49-F238E27FC236}">
                  <a16:creationId xmlns:a16="http://schemas.microsoft.com/office/drawing/2014/main" id="{7CAF35D3-F11D-D34F-8A95-5B70AAADF805}"/>
                </a:ext>
              </a:extLst>
            </p:cNvPr>
            <p:cNvSpPr txBox="1"/>
            <p:nvPr/>
          </p:nvSpPr>
          <p:spPr>
            <a:xfrm>
              <a:off x="323528" y="2055207"/>
              <a:ext cx="5142325" cy="1015663"/>
            </a:xfrm>
            <a:prstGeom prst="rect">
              <a:avLst/>
            </a:prstGeom>
            <a:noFill/>
          </p:spPr>
          <p:txBody>
            <a:bodyPr wrap="square" rtlCol="0">
              <a:spAutoFit/>
            </a:bodyPr>
            <a:lstStyle/>
            <a:p>
              <a:pPr algn="ctr"/>
              <a:r>
                <a:rPr lang="ja-JP" altLang="en-US" sz="2800">
                  <a:latin typeface="MS PGothic" panose="020B0600070205080204" pitchFamily="34" charset="-128"/>
                  <a:ea typeface="MS PGothic" panose="020B0600070205080204" pitchFamily="34" charset="-128"/>
                </a:rPr>
                <a:t>えんじゅ（槐</a:t>
              </a:r>
              <a:r>
                <a:rPr lang="en-US" altLang="ja-JP" sz="2800" dirty="0">
                  <a:latin typeface="MS PGothic" panose="020B0600070205080204" pitchFamily="34" charset="-128"/>
                  <a:ea typeface="MS PGothic" panose="020B0600070205080204" pitchFamily="34" charset="-128"/>
                </a:rPr>
                <a:t>, </a:t>
              </a:r>
              <a:r>
                <a:rPr lang="en" altLang="ja-JP" sz="2800" b="0" dirty="0" err="1">
                  <a:solidFill>
                    <a:srgbClr val="FF0000"/>
                  </a:solidFill>
                  <a:latin typeface="MS PGothic" panose="020B0600070205080204" pitchFamily="34" charset="-128"/>
                  <a:ea typeface="MS PGothic" panose="020B0600070205080204" pitchFamily="34" charset="-128"/>
                </a:rPr>
                <a:t>Huái</a:t>
              </a:r>
              <a:r>
                <a:rPr lang="en" altLang="ja-JP" sz="2800" b="0" dirty="0">
                  <a:solidFill>
                    <a:srgbClr val="FF0000"/>
                  </a:solidFill>
                  <a:latin typeface="MS PGothic" panose="020B0600070205080204" pitchFamily="34" charset="-128"/>
                  <a:ea typeface="MS PGothic" panose="020B0600070205080204" pitchFamily="34" charset="-128"/>
                </a:rPr>
                <a:t> </a:t>
              </a:r>
              <a:r>
                <a:rPr lang="ja-JP" altLang="en-US" sz="2800">
                  <a:latin typeface="MS PGothic" panose="020B0600070205080204" pitchFamily="34" charset="-128"/>
                  <a:ea typeface="MS PGothic" panose="020B0600070205080204" pitchFamily="34" charset="-128"/>
                </a:rPr>
                <a:t>）の老木に</a:t>
              </a:r>
              <a:endParaRPr lang="en-US" altLang="ja-JP" sz="2800" dirty="0">
                <a:latin typeface="MS PGothic" panose="020B0600070205080204" pitchFamily="34" charset="-128"/>
                <a:ea typeface="MS PGothic" panose="020B0600070205080204" pitchFamily="34" charset="-128"/>
              </a:endParaRPr>
            </a:p>
            <a:p>
              <a:pPr algn="ctr"/>
              <a:r>
                <a:rPr lang="ja-JP" altLang="en-US" sz="2800">
                  <a:latin typeface="MS PGothic" panose="020B0600070205080204" pitchFamily="34" charset="-128"/>
                  <a:ea typeface="MS PGothic" panose="020B0600070205080204" pitchFamily="34" charset="-128"/>
                </a:rPr>
                <a:t>生えるキノコ（耳</a:t>
              </a:r>
              <a:r>
                <a:rPr lang="en-US" altLang="ja-JP" sz="2800" dirty="0">
                  <a:latin typeface="MS PGothic" panose="020B0600070205080204" pitchFamily="34" charset="-128"/>
                  <a:ea typeface="MS PGothic" panose="020B0600070205080204" pitchFamily="34" charset="-128"/>
                </a:rPr>
                <a:t>, </a:t>
              </a:r>
              <a:r>
                <a:rPr lang="en" altLang="ja-JP" sz="3200" b="0" dirty="0" err="1">
                  <a:solidFill>
                    <a:srgbClr val="FF0000"/>
                  </a:solidFill>
                  <a:latin typeface="MS PGothic" panose="020B0600070205080204" pitchFamily="34" charset="-128"/>
                  <a:ea typeface="MS PGothic" panose="020B0600070205080204" pitchFamily="34" charset="-128"/>
                </a:rPr>
                <a:t>ěr</a:t>
              </a:r>
              <a:r>
                <a:rPr lang="en" altLang="ja-JP" sz="3200" b="0" dirty="0">
                  <a:solidFill>
                    <a:srgbClr val="FF0000"/>
                  </a:solidFill>
                  <a:latin typeface="MS PGothic" panose="020B0600070205080204" pitchFamily="34" charset="-128"/>
                  <a:ea typeface="MS PGothic" panose="020B0600070205080204" pitchFamily="34" charset="-128"/>
                </a:rPr>
                <a:t> </a:t>
              </a:r>
              <a:r>
                <a:rPr lang="ja-JP" altLang="en-US" sz="2800">
                  <a:latin typeface="MS PGothic" panose="020B0600070205080204" pitchFamily="34" charset="-128"/>
                  <a:ea typeface="MS PGothic" panose="020B0600070205080204" pitchFamily="34" charset="-128"/>
                </a:rPr>
                <a:t>）</a:t>
              </a:r>
            </a:p>
          </p:txBody>
        </p:sp>
        <p:sp>
          <p:nvSpPr>
            <p:cNvPr id="6" name="テキスト ボックス 5">
              <a:extLst>
                <a:ext uri="{FF2B5EF4-FFF2-40B4-BE49-F238E27FC236}">
                  <a16:creationId xmlns:a16="http://schemas.microsoft.com/office/drawing/2014/main" id="{85F4B77E-3074-AB4F-A8A2-BAEAF327B85D}"/>
                </a:ext>
              </a:extLst>
            </p:cNvPr>
            <p:cNvSpPr txBox="1"/>
            <p:nvPr/>
          </p:nvSpPr>
          <p:spPr>
            <a:xfrm>
              <a:off x="1253055" y="690831"/>
              <a:ext cx="3283271" cy="784830"/>
            </a:xfrm>
            <a:prstGeom prst="rect">
              <a:avLst/>
            </a:prstGeom>
            <a:noFill/>
          </p:spPr>
          <p:txBody>
            <a:bodyPr wrap="none" rtlCol="0">
              <a:spAutoFit/>
            </a:bodyPr>
            <a:lstStyle/>
            <a:p>
              <a:pPr algn="ctr"/>
              <a:r>
                <a:rPr lang="en-US" altLang="ja-JP" sz="4500" dirty="0" err="1">
                  <a:latin typeface="MS PGothic" panose="020B0600070205080204" pitchFamily="34" charset="-128"/>
                  <a:ea typeface="MS PGothic" panose="020B0600070205080204" pitchFamily="34" charset="-128"/>
                </a:rPr>
                <a:t>Huaier</a:t>
              </a:r>
              <a:r>
                <a:rPr lang="ja-JP" altLang="en-US" sz="2700">
                  <a:latin typeface="MS PGothic" panose="020B0600070205080204" pitchFamily="34" charset="-128"/>
                  <a:ea typeface="MS PGothic" panose="020B0600070205080204" pitchFamily="34" charset="-128"/>
                </a:rPr>
                <a:t>（フアイア）</a:t>
              </a:r>
              <a:endParaRPr lang="en-US" altLang="ja-JP" sz="4500" dirty="0">
                <a:latin typeface="MS PGothic" panose="020B0600070205080204" pitchFamily="34" charset="-128"/>
                <a:ea typeface="MS PGothic" panose="020B0600070205080204" pitchFamily="34" charset="-128"/>
              </a:endParaRPr>
            </a:p>
          </p:txBody>
        </p:sp>
      </p:grpSp>
    </p:spTree>
    <p:extLst>
      <p:ext uri="{BB962C8B-B14F-4D97-AF65-F5344CB8AC3E}">
        <p14:creationId xmlns:p14="http://schemas.microsoft.com/office/powerpoint/2010/main" val="1574334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 name="厚生労働省がん研究開発 課題番号21分指‐8‐④  主任研究者 山下素弘  研究課題名「がんの代替医療の科学的検証に関する研究」  分担研究課題 「がんにおける漢方薬に対する意識調査」 分担研究者 今津嘉宏"/>
          <p:cNvSpPr txBox="1">
            <a:spLocks noGrp="1"/>
          </p:cNvSpPr>
          <p:nvPr>
            <p:ph type="title"/>
          </p:nvPr>
        </p:nvSpPr>
        <p:spPr>
          <a:xfrm>
            <a:off x="118579" y="207808"/>
            <a:ext cx="8906842" cy="4914357"/>
          </a:xfrm>
          <a:prstGeom prst="rect">
            <a:avLst/>
          </a:prstGeom>
        </p:spPr>
        <p:txBody>
          <a:bodyPr vert="horz" wrap="square" lIns="14288" tIns="14288" rIns="14288" bIns="14288" numCol="1" anchor="ctr" anchorCtr="0" compatLnSpc="1">
            <a:prstTxWarp prst="textNoShape">
              <a:avLst/>
            </a:prstTxWarp>
            <a:noAutofit/>
          </a:bodyPr>
          <a:lstStyle/>
          <a:p>
            <a:pPr marL="42863" marR="42863" algn="ctr" defTabSz="514350">
              <a:defRPr sz="5100" b="1" cap="none" spc="0">
                <a:solidFill>
                  <a:srgbClr val="000000"/>
                </a:solidFill>
                <a:uFill>
                  <a:solidFill>
                    <a:srgbClr val="000000"/>
                  </a:solidFill>
                </a:uFill>
                <a:latin typeface="Arial"/>
                <a:ea typeface="Arial"/>
                <a:cs typeface="Arial"/>
                <a:sym typeface="Arial"/>
              </a:defRPr>
            </a:pPr>
            <a:r>
              <a:rPr sz="3200" dirty="0" err="1">
                <a:solidFill>
                  <a:srgbClr val="232323"/>
                </a:solidFill>
                <a:latin typeface="MS PGothic" panose="020B0600070205080204" pitchFamily="34" charset="-128"/>
                <a:ea typeface="MS PGothic" panose="020B0600070205080204" pitchFamily="34" charset="-128"/>
              </a:rPr>
              <a:t>厚生労働省がん研究開発</a:t>
            </a:r>
            <a:r>
              <a:rPr sz="3200" dirty="0">
                <a:solidFill>
                  <a:srgbClr val="232323"/>
                </a:solidFill>
                <a:latin typeface="MS PGothic" panose="020B0600070205080204" pitchFamily="34" charset="-128"/>
                <a:ea typeface="MS PGothic" panose="020B0600070205080204" pitchFamily="34" charset="-128"/>
              </a:rPr>
              <a:t> </a:t>
            </a:r>
            <a:r>
              <a:rPr sz="3200" dirty="0">
                <a:latin typeface="MS PGothic" panose="020B0600070205080204" pitchFamily="34" charset="-128"/>
                <a:ea typeface="MS PGothic" panose="020B0600070205080204" pitchFamily="34" charset="-128"/>
              </a:rPr>
              <a:t>課題番号21分指‐8‐④　</a:t>
            </a:r>
          </a:p>
          <a:p>
            <a:pPr marL="42863" marR="42863" algn="ctr" defTabSz="514350">
              <a:defRPr sz="5100" b="1" cap="none" spc="0">
                <a:solidFill>
                  <a:srgbClr val="000000"/>
                </a:solidFill>
                <a:uFill>
                  <a:solidFill>
                    <a:srgbClr val="000000"/>
                  </a:solidFill>
                </a:uFill>
                <a:latin typeface="Arial"/>
                <a:ea typeface="Arial"/>
                <a:cs typeface="Arial"/>
                <a:sym typeface="Arial"/>
              </a:defRPr>
            </a:pPr>
            <a:r>
              <a:rPr sz="3200" dirty="0" err="1">
                <a:latin typeface="MS PGothic" panose="020B0600070205080204" pitchFamily="34" charset="-128"/>
                <a:ea typeface="MS PGothic" panose="020B0600070205080204" pitchFamily="34" charset="-128"/>
              </a:rPr>
              <a:t>主任研究者</a:t>
            </a:r>
            <a:r>
              <a:rPr sz="3200" dirty="0">
                <a:latin typeface="MS PGothic" panose="020B0600070205080204" pitchFamily="34" charset="-128"/>
                <a:ea typeface="MS PGothic" panose="020B0600070205080204" pitchFamily="34" charset="-128"/>
              </a:rPr>
              <a:t>　</a:t>
            </a:r>
            <a:r>
              <a:rPr sz="3200" dirty="0" err="1">
                <a:latin typeface="MS PGothic" panose="020B0600070205080204" pitchFamily="34" charset="-128"/>
                <a:ea typeface="MS PGothic" panose="020B0600070205080204" pitchFamily="34" charset="-128"/>
              </a:rPr>
              <a:t>山下素弘</a:t>
            </a:r>
            <a:endParaRPr sz="3200" dirty="0">
              <a:latin typeface="MS PGothic" panose="020B0600070205080204" pitchFamily="34" charset="-128"/>
              <a:ea typeface="MS PGothic" panose="020B0600070205080204" pitchFamily="34" charset="-128"/>
            </a:endParaRPr>
          </a:p>
          <a:p>
            <a:pPr marL="42863" marR="42863" algn="ctr" defTabSz="514350">
              <a:defRPr b="1" cap="none" spc="0">
                <a:solidFill>
                  <a:srgbClr val="000000"/>
                </a:solidFill>
                <a:uFill>
                  <a:solidFill>
                    <a:srgbClr val="000000"/>
                  </a:solidFill>
                </a:uFill>
                <a:latin typeface="Arial"/>
                <a:ea typeface="Arial"/>
                <a:cs typeface="Arial"/>
                <a:sym typeface="Arial"/>
              </a:defRPr>
            </a:pPr>
            <a:br>
              <a:rPr sz="1600" dirty="0">
                <a:latin typeface="MS PGothic" panose="020B0600070205080204" pitchFamily="34" charset="-128"/>
                <a:ea typeface="MS PGothic" panose="020B0600070205080204" pitchFamily="34" charset="-128"/>
              </a:rPr>
            </a:br>
            <a:r>
              <a:rPr sz="2400" dirty="0" err="1">
                <a:latin typeface="MS PGothic" panose="020B0600070205080204" pitchFamily="34" charset="-128"/>
                <a:ea typeface="MS PGothic" panose="020B0600070205080204" pitchFamily="34" charset="-128"/>
              </a:rPr>
              <a:t>研究課題名「がんの代替医療の科学的検証に関する研究</a:t>
            </a:r>
            <a:r>
              <a:rPr sz="2400" dirty="0">
                <a:latin typeface="MS PGothic" panose="020B0600070205080204" pitchFamily="34" charset="-128"/>
                <a:ea typeface="MS PGothic" panose="020B0600070205080204" pitchFamily="34" charset="-128"/>
              </a:rPr>
              <a:t>」</a:t>
            </a:r>
          </a:p>
          <a:p>
            <a:pPr marL="42863" marR="42863" algn="ctr" defTabSz="514350">
              <a:defRPr b="1" cap="none" spc="0">
                <a:solidFill>
                  <a:srgbClr val="000000"/>
                </a:solidFill>
                <a:uFill>
                  <a:solidFill>
                    <a:srgbClr val="000000"/>
                  </a:solidFill>
                </a:uFill>
                <a:latin typeface="Arial"/>
                <a:ea typeface="Arial"/>
                <a:cs typeface="Arial"/>
                <a:sym typeface="Arial"/>
              </a:defRPr>
            </a:pPr>
            <a:br>
              <a:rPr sz="2000" dirty="0">
                <a:latin typeface="MS PGothic" panose="020B0600070205080204" pitchFamily="34" charset="-128"/>
                <a:ea typeface="MS PGothic" panose="020B0600070205080204" pitchFamily="34" charset="-128"/>
              </a:rPr>
            </a:br>
            <a:r>
              <a:rPr sz="2000" dirty="0" err="1">
                <a:latin typeface="MS PGothic" panose="020B0600070205080204" pitchFamily="34" charset="-128"/>
                <a:ea typeface="MS PGothic" panose="020B0600070205080204" pitchFamily="34" charset="-128"/>
              </a:rPr>
              <a:t>分担研究課題</a:t>
            </a:r>
            <a:r>
              <a:rPr sz="2000" dirty="0">
                <a:latin typeface="MS PGothic" panose="020B0600070205080204" pitchFamily="34" charset="-128"/>
                <a:ea typeface="MS PGothic" panose="020B0600070205080204" pitchFamily="34" charset="-128"/>
              </a:rPr>
              <a:t>　「</a:t>
            </a:r>
            <a:r>
              <a:rPr sz="2000" dirty="0" err="1">
                <a:latin typeface="MS PGothic" panose="020B0600070205080204" pitchFamily="34" charset="-128"/>
                <a:ea typeface="MS PGothic" panose="020B0600070205080204" pitchFamily="34" charset="-128"/>
              </a:rPr>
              <a:t>がんにおける漢方薬に対する意識調査</a:t>
            </a:r>
            <a:r>
              <a:rPr sz="2000" dirty="0">
                <a:latin typeface="MS PGothic" panose="020B0600070205080204" pitchFamily="34" charset="-128"/>
                <a:ea typeface="MS PGothic" panose="020B0600070205080204" pitchFamily="34" charset="-128"/>
              </a:rPr>
              <a:t>」</a:t>
            </a:r>
          </a:p>
          <a:p>
            <a:pPr marL="42863" marR="42863" algn="ctr" defTabSz="514350">
              <a:lnSpc>
                <a:spcPct val="209999"/>
              </a:lnSpc>
              <a:defRPr b="1" cap="none" spc="0">
                <a:solidFill>
                  <a:srgbClr val="000000"/>
                </a:solidFill>
                <a:uFill>
                  <a:solidFill>
                    <a:srgbClr val="000000"/>
                  </a:solidFill>
                </a:uFill>
                <a:latin typeface="Arial"/>
                <a:ea typeface="Arial"/>
                <a:cs typeface="Arial"/>
                <a:sym typeface="Arial"/>
              </a:defRPr>
            </a:pPr>
            <a:r>
              <a:rPr sz="2000" dirty="0" err="1">
                <a:latin typeface="MS PGothic" panose="020B0600070205080204" pitchFamily="34" charset="-128"/>
                <a:ea typeface="MS PGothic" panose="020B0600070205080204" pitchFamily="34" charset="-128"/>
              </a:rPr>
              <a:t>分担研究者</a:t>
            </a:r>
            <a:r>
              <a:rPr sz="2000" dirty="0">
                <a:latin typeface="MS PGothic" panose="020B0600070205080204" pitchFamily="34" charset="-128"/>
                <a:ea typeface="MS PGothic" panose="020B0600070205080204" pitchFamily="34" charset="-128"/>
              </a:rPr>
              <a:t>　</a:t>
            </a:r>
            <a:r>
              <a:rPr sz="2000" dirty="0" err="1">
                <a:latin typeface="MS PGothic" panose="020B0600070205080204" pitchFamily="34" charset="-128"/>
                <a:ea typeface="MS PGothic" panose="020B0600070205080204" pitchFamily="34" charset="-128"/>
              </a:rPr>
              <a:t>今津嘉宏</a:t>
            </a:r>
            <a:endParaRPr sz="2000"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19371844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4A92235-89D4-8347-8A5F-54CB9DA82348}"/>
              </a:ext>
            </a:extLst>
          </p:cNvPr>
          <p:cNvSpPr txBox="1"/>
          <p:nvPr/>
        </p:nvSpPr>
        <p:spPr>
          <a:xfrm>
            <a:off x="395536" y="627534"/>
            <a:ext cx="8280920" cy="3409844"/>
          </a:xfrm>
          <a:prstGeom prst="rect">
            <a:avLst/>
          </a:prstGeom>
          <a:noFill/>
        </p:spPr>
        <p:txBody>
          <a:bodyPr wrap="square" rtlCol="0">
            <a:spAutoFit/>
          </a:bodyPr>
          <a:lstStyle/>
          <a:p>
            <a:pPr>
              <a:lnSpc>
                <a:spcPct val="150000"/>
              </a:lnSpc>
            </a:pPr>
            <a:r>
              <a:rPr lang="en-US" altLang="ja-JP" sz="2100" b="0" dirty="0">
                <a:latin typeface="MS PGothic" panose="020B0600070205080204" pitchFamily="34" charset="-128"/>
                <a:ea typeface="MS PGothic" panose="020B0600070205080204" pitchFamily="34" charset="-128"/>
              </a:rPr>
              <a:t>1970</a:t>
            </a:r>
            <a:r>
              <a:rPr lang="ja-JP" altLang="en-US" sz="2100" b="0">
                <a:latin typeface="MS PGothic" panose="020B0600070205080204" pitchFamily="34" charset="-128"/>
                <a:ea typeface="MS PGothic" panose="020B0600070205080204" pitchFamily="34" charset="-128"/>
              </a:rPr>
              <a:t>年代末に、末期の</a:t>
            </a:r>
            <a:r>
              <a:rPr lang="ja-JP" altLang="en-US" sz="2100" b="0">
                <a:solidFill>
                  <a:srgbClr val="FF0000"/>
                </a:solidFill>
                <a:latin typeface="MS PGothic" panose="020B0600070205080204" pitchFamily="34" charset="-128"/>
                <a:ea typeface="MS PGothic" panose="020B0600070205080204" pitchFamily="34" charset="-128"/>
              </a:rPr>
              <a:t>原発性肝臓癌患者がフアイアを服用して完治</a:t>
            </a:r>
            <a:r>
              <a:rPr lang="ja-JP" altLang="en-US" sz="2100" b="0">
                <a:latin typeface="MS PGothic" panose="020B0600070205080204" pitchFamily="34" charset="-128"/>
                <a:ea typeface="MS PGothic" panose="020B0600070205080204" pitchFamily="34" charset="-128"/>
              </a:rPr>
              <a:t>したとの報告を受け、中国衛生部が複数の医薬研究機関より</a:t>
            </a:r>
            <a:r>
              <a:rPr lang="en-US" altLang="ja-JP" sz="2100" b="0" dirty="0">
                <a:latin typeface="MS PGothic" panose="020B0600070205080204" pitchFamily="34" charset="-128"/>
                <a:ea typeface="MS PGothic" panose="020B0600070205080204" pitchFamily="34" charset="-128"/>
              </a:rPr>
              <a:t>100</a:t>
            </a:r>
            <a:r>
              <a:rPr lang="ja-JP" altLang="en-US" sz="2100" b="0">
                <a:latin typeface="MS PGothic" panose="020B0600070205080204" pitchFamily="34" charset="-128"/>
                <a:ea typeface="MS PGothic" panose="020B0600070205080204" pitchFamily="34" charset="-128"/>
              </a:rPr>
              <a:t>人近くの研究者を集めて、フアイアの研究をスタートした。</a:t>
            </a:r>
            <a:r>
              <a:rPr lang="en-US" altLang="ja-JP" sz="2100" b="0" dirty="0">
                <a:latin typeface="MS PGothic" panose="020B0600070205080204" pitchFamily="34" charset="-128"/>
                <a:ea typeface="MS PGothic" panose="020B0600070205080204" pitchFamily="34" charset="-128"/>
              </a:rPr>
              <a:t>10</a:t>
            </a:r>
            <a:r>
              <a:rPr lang="ja-JP" altLang="en-US" sz="2100" b="0">
                <a:latin typeface="MS PGothic" panose="020B0600070205080204" pitchFamily="34" charset="-128"/>
                <a:ea typeface="MS PGothic" panose="020B0600070205080204" pitchFamily="34" charset="-128"/>
              </a:rPr>
              <a:t>年以上の歳月をかけて、フアイアエキス</a:t>
            </a:r>
            <a:r>
              <a:rPr lang="en-US" altLang="ja-JP" sz="2100" b="0" dirty="0">
                <a:latin typeface="MS PGothic" panose="020B0600070205080204" pitchFamily="34" charset="-128"/>
                <a:ea typeface="MS PGothic" panose="020B0600070205080204" pitchFamily="34" charset="-128"/>
              </a:rPr>
              <a:t> (</a:t>
            </a:r>
            <a:r>
              <a:rPr lang="en-US" altLang="ja-JP" sz="2100" b="0" dirty="0" err="1">
                <a:latin typeface="MS PGothic" panose="020B0600070205080204" pitchFamily="34" charset="-128"/>
                <a:ea typeface="MS PGothic" panose="020B0600070205080204" pitchFamily="34" charset="-128"/>
              </a:rPr>
              <a:t>Huaier</a:t>
            </a:r>
            <a:r>
              <a:rPr lang="en-US" altLang="ja-JP" sz="2100" b="0" dirty="0">
                <a:latin typeface="MS PGothic" panose="020B0600070205080204" pitchFamily="34" charset="-128"/>
                <a:ea typeface="MS PGothic" panose="020B0600070205080204" pitchFamily="34" charset="-128"/>
              </a:rPr>
              <a:t> granule) </a:t>
            </a:r>
            <a:r>
              <a:rPr lang="ja-JP" altLang="en-US" sz="2100" b="0">
                <a:latin typeface="MS PGothic" panose="020B0600070205080204" pitchFamily="34" charset="-128"/>
                <a:ea typeface="MS PGothic" panose="020B0600070205080204" pitchFamily="34" charset="-128"/>
              </a:rPr>
              <a:t>が</a:t>
            </a:r>
            <a:r>
              <a:rPr lang="en-US" altLang="ja-JP" sz="2100" b="0" dirty="0">
                <a:latin typeface="MS PGothic" panose="020B0600070205080204" pitchFamily="34" charset="-128"/>
                <a:ea typeface="MS PGothic" panose="020B0600070205080204" pitchFamily="34" charset="-128"/>
              </a:rPr>
              <a:t>1992</a:t>
            </a:r>
            <a:r>
              <a:rPr lang="ja-JP" altLang="en-US" sz="2100" b="0">
                <a:latin typeface="MS PGothic" panose="020B0600070205080204" pitchFamily="34" charset="-128"/>
                <a:ea typeface="MS PGothic" panose="020B0600070205080204" pitchFamily="34" charset="-128"/>
              </a:rPr>
              <a:t>年に</a:t>
            </a:r>
            <a:r>
              <a:rPr lang="ja-JP" altLang="en-US" sz="2100" b="0">
                <a:solidFill>
                  <a:srgbClr val="FF0000"/>
                </a:solidFill>
                <a:latin typeface="MS PGothic" panose="020B0600070205080204" pitchFamily="34" charset="-128"/>
                <a:ea typeface="MS PGothic" panose="020B0600070205080204" pitchFamily="34" charset="-128"/>
              </a:rPr>
              <a:t>漢方第一類抗がん新薬</a:t>
            </a:r>
            <a:r>
              <a:rPr lang="ja-JP" altLang="en-US" sz="2100" b="0">
                <a:latin typeface="MS PGothic" panose="020B0600070205080204" pitchFamily="34" charset="-128"/>
                <a:ea typeface="MS PGothic" panose="020B0600070205080204" pitchFamily="34" charset="-128"/>
              </a:rPr>
              <a:t>として認可された</a:t>
            </a:r>
            <a:endParaRPr lang="en-US" altLang="ja-JP" sz="2100" b="0" dirty="0">
              <a:latin typeface="MS PGothic" panose="020B0600070205080204" pitchFamily="34" charset="-128"/>
              <a:ea typeface="MS PGothic" panose="020B0600070205080204" pitchFamily="34" charset="-128"/>
            </a:endParaRPr>
          </a:p>
          <a:p>
            <a:pPr>
              <a:lnSpc>
                <a:spcPct val="150000"/>
              </a:lnSpc>
            </a:pPr>
            <a:endParaRPr lang="en-US" altLang="ja-JP" sz="2100" b="0" dirty="0">
              <a:latin typeface="MS PGothic" panose="020B0600070205080204" pitchFamily="34" charset="-128"/>
              <a:ea typeface="MS PGothic" panose="020B0600070205080204" pitchFamily="34" charset="-128"/>
            </a:endParaRPr>
          </a:p>
          <a:p>
            <a:pPr marL="257175" indent="-257175">
              <a:lnSpc>
                <a:spcPct val="150000"/>
              </a:lnSpc>
              <a:buFont typeface="Arial" panose="020B0604020202020204" pitchFamily="34" charset="0"/>
              <a:buChar char="•"/>
            </a:pPr>
            <a:r>
              <a:rPr lang="ja-JP" altLang="en-US" sz="2100" b="0">
                <a:latin typeface="MS PGothic" panose="020B0600070205080204" pitchFamily="34" charset="-128"/>
                <a:ea typeface="MS PGothic" panose="020B0600070205080204" pitchFamily="34" charset="-128"/>
              </a:rPr>
              <a:t>中国での薬登録番号は　</a:t>
            </a:r>
            <a:r>
              <a:rPr lang="en-US" altLang="ja-JP" sz="2100" b="0" dirty="0">
                <a:latin typeface="MS PGothic" panose="020B0600070205080204" pitchFamily="34" charset="-128"/>
                <a:ea typeface="MS PGothic" panose="020B0600070205080204" pitchFamily="34" charset="-128"/>
              </a:rPr>
              <a:t>Z-20000109</a:t>
            </a:r>
          </a:p>
        </p:txBody>
      </p:sp>
    </p:spTree>
    <p:extLst>
      <p:ext uri="{BB962C8B-B14F-4D97-AF65-F5344CB8AC3E}">
        <p14:creationId xmlns:p14="http://schemas.microsoft.com/office/powerpoint/2010/main" val="1568196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0897024-A5A0-B047-AD14-A40976839EA5}"/>
              </a:ext>
            </a:extLst>
          </p:cNvPr>
          <p:cNvSpPr/>
          <p:nvPr/>
        </p:nvSpPr>
        <p:spPr>
          <a:xfrm>
            <a:off x="467544" y="302511"/>
            <a:ext cx="8352928" cy="3894592"/>
          </a:xfrm>
          <a:prstGeom prst="rect">
            <a:avLst/>
          </a:prstGeom>
        </p:spPr>
        <p:txBody>
          <a:bodyPr wrap="square">
            <a:spAutoFit/>
          </a:bodyPr>
          <a:lstStyle/>
          <a:p>
            <a:pPr marL="342900" indent="-342900">
              <a:lnSpc>
                <a:spcPct val="150000"/>
              </a:lnSpc>
              <a:buFont typeface="Arial" panose="020B0604020202020204" pitchFamily="34" charset="0"/>
              <a:buChar char="•"/>
            </a:pPr>
            <a:r>
              <a:rPr lang="ja-JP" altLang="ja-JP" sz="2100" b="0" kern="100">
                <a:latin typeface="MS PGothic" panose="020B0600070205080204" pitchFamily="34" charset="-128"/>
                <a:ea typeface="MS PGothic" panose="020B0600070205080204" pitchFamily="34" charset="-128"/>
                <a:cs typeface="Times New Roman" panose="02020603050405020304" pitchFamily="18" charset="0"/>
              </a:rPr>
              <a:t>主な活性成分は</a:t>
            </a:r>
            <a:r>
              <a:rPr lang="en-US" altLang="ja-JP" sz="2100" b="0" kern="100" dirty="0">
                <a:latin typeface="MS PGothic" panose="020B0600070205080204" pitchFamily="34" charset="-128"/>
                <a:ea typeface="MS PGothic" panose="020B0600070205080204" pitchFamily="34" charset="-128"/>
                <a:cs typeface="Times New Roman" panose="02020603050405020304" pitchFamily="18" charset="0"/>
              </a:rPr>
              <a:t>PS</a:t>
            </a:r>
            <a:r>
              <a:rPr lang="ja-JP" altLang="ja-JP" sz="2100" b="0" kern="100">
                <a:latin typeface="MS PGothic" panose="020B0600070205080204" pitchFamily="34" charset="-128"/>
                <a:ea typeface="MS PGothic" panose="020B0600070205080204" pitchFamily="34" charset="-128"/>
                <a:cs typeface="Times New Roman" panose="02020603050405020304" pitchFamily="18" charset="0"/>
              </a:rPr>
              <a:t>－</a:t>
            </a:r>
            <a:r>
              <a:rPr lang="en-US" altLang="ja-JP" sz="2100" b="0" kern="100" dirty="0">
                <a:latin typeface="MS PGothic" panose="020B0600070205080204" pitchFamily="34" charset="-128"/>
                <a:ea typeface="MS PGothic" panose="020B0600070205080204" pitchFamily="34" charset="-128"/>
                <a:cs typeface="Times New Roman" panose="02020603050405020304" pitchFamily="18" charset="0"/>
              </a:rPr>
              <a:t>T</a:t>
            </a:r>
            <a:r>
              <a:rPr lang="ja-JP" altLang="ja-JP" sz="2100" b="0" kern="100">
                <a:latin typeface="MS PGothic" panose="020B0600070205080204" pitchFamily="34" charset="-128"/>
                <a:ea typeface="MS PGothic" panose="020B0600070205080204" pitchFamily="34" charset="-128"/>
                <a:cs typeface="Times New Roman" panose="02020603050405020304" pitchFamily="18" charset="0"/>
              </a:rPr>
              <a:t>という多糖蛋白で、</a:t>
            </a:r>
            <a:r>
              <a:rPr lang="en-US" altLang="ja-JP" sz="2100" b="0" kern="100" dirty="0">
                <a:latin typeface="MS PGothic" panose="020B0600070205080204" pitchFamily="34" charset="-128"/>
                <a:ea typeface="MS PGothic" panose="020B0600070205080204" pitchFamily="34" charset="-128"/>
                <a:cs typeface="Times New Roman" panose="02020603050405020304" pitchFamily="18" charset="0"/>
              </a:rPr>
              <a:t>6</a:t>
            </a:r>
            <a:r>
              <a:rPr lang="ja-JP" altLang="ja-JP" sz="2100" b="0" kern="100">
                <a:latin typeface="MS PGothic" panose="020B0600070205080204" pitchFamily="34" charset="-128"/>
                <a:ea typeface="MS PGothic" panose="020B0600070205080204" pitchFamily="34" charset="-128"/>
                <a:cs typeface="Times New Roman" panose="02020603050405020304" pitchFamily="18" charset="0"/>
              </a:rPr>
              <a:t>種の糖と</a:t>
            </a:r>
            <a:r>
              <a:rPr lang="en-US" altLang="ja-JP" sz="2100" b="0" kern="100" dirty="0">
                <a:latin typeface="MS PGothic" panose="020B0600070205080204" pitchFamily="34" charset="-128"/>
                <a:ea typeface="MS PGothic" panose="020B0600070205080204" pitchFamily="34" charset="-128"/>
                <a:cs typeface="Times New Roman" panose="02020603050405020304" pitchFamily="18" charset="0"/>
              </a:rPr>
              <a:t>18</a:t>
            </a:r>
            <a:r>
              <a:rPr lang="ja-JP" altLang="ja-JP" sz="2100" b="0" kern="100">
                <a:latin typeface="MS PGothic" panose="020B0600070205080204" pitchFamily="34" charset="-128"/>
                <a:ea typeface="MS PGothic" panose="020B0600070205080204" pitchFamily="34" charset="-128"/>
                <a:cs typeface="Times New Roman" panose="02020603050405020304" pitchFamily="18" charset="0"/>
              </a:rPr>
              <a:t>種のアミノ酸とが結合した蛋白質。糖と蛋白質の含有量は</a:t>
            </a:r>
            <a:r>
              <a:rPr lang="ja-JP" altLang="en-US" sz="2100" b="0" kern="100">
                <a:latin typeface="MS PGothic" panose="020B0600070205080204" pitchFamily="34" charset="-128"/>
                <a:ea typeface="MS PGothic" panose="020B0600070205080204" pitchFamily="34" charset="-128"/>
                <a:cs typeface="Times New Roman" panose="02020603050405020304" pitchFamily="18" charset="0"/>
              </a:rPr>
              <a:t>フアイア</a:t>
            </a:r>
            <a:r>
              <a:rPr lang="ja-JP" altLang="ja-JP" sz="2100" b="0" kern="100">
                <a:latin typeface="MS PGothic" panose="020B0600070205080204" pitchFamily="34" charset="-128"/>
                <a:ea typeface="MS PGothic" panose="020B0600070205080204" pitchFamily="34" charset="-128"/>
                <a:cs typeface="Times New Roman" panose="02020603050405020304" pitchFamily="18" charset="0"/>
              </a:rPr>
              <a:t>生産の重要な質量基準となって</a:t>
            </a:r>
            <a:r>
              <a:rPr lang="ja-JP" altLang="en-US" sz="2100" b="0" kern="100">
                <a:latin typeface="MS PGothic" panose="020B0600070205080204" pitchFamily="34" charset="-128"/>
                <a:ea typeface="MS PGothic" panose="020B0600070205080204" pitchFamily="34" charset="-128"/>
                <a:cs typeface="Times New Roman" panose="02020603050405020304" pitchFamily="18" charset="0"/>
              </a:rPr>
              <a:t>いる</a:t>
            </a:r>
            <a:endParaRPr lang="en-US" altLang="ja-JP" sz="2100" b="0" kern="100" dirty="0">
              <a:latin typeface="MS PGothic" panose="020B0600070205080204" pitchFamily="34" charset="-128"/>
              <a:ea typeface="MS PGothic" panose="020B0600070205080204" pitchFamily="34" charset="-128"/>
              <a:cs typeface="Times New Roman" panose="02020603050405020304" pitchFamily="18" charset="0"/>
            </a:endParaRPr>
          </a:p>
          <a:p>
            <a:pPr marL="342900" indent="-342900">
              <a:lnSpc>
                <a:spcPct val="150000"/>
              </a:lnSpc>
              <a:buFont typeface="Arial" panose="020B0604020202020204" pitchFamily="34" charset="0"/>
              <a:buChar char="•"/>
            </a:pPr>
            <a:r>
              <a:rPr lang="ja-JP" altLang="en-US" sz="2100" b="0" kern="100">
                <a:latin typeface="MS PGothic" panose="020B0600070205080204" pitchFamily="34" charset="-128"/>
                <a:ea typeface="MS PGothic" panose="020B0600070205080204" pitchFamily="34" charset="-128"/>
                <a:cs typeface="Times New Roman" panose="02020603050405020304" pitchFamily="18" charset="0"/>
              </a:rPr>
              <a:t>副作用の報告は</a:t>
            </a:r>
            <a:r>
              <a:rPr lang="en-US" altLang="ja-JP" sz="2100" b="0" kern="100" dirty="0">
                <a:latin typeface="MS PGothic" panose="020B0600070205080204" pitchFamily="34" charset="-128"/>
                <a:ea typeface="MS PGothic" panose="020B0600070205080204" pitchFamily="34" charset="-128"/>
                <a:cs typeface="Times New Roman" panose="02020603050405020304" pitchFamily="18" charset="0"/>
              </a:rPr>
              <a:t>,</a:t>
            </a:r>
            <a:r>
              <a:rPr lang="ja-JP" altLang="en-US" sz="2100" b="0" kern="100">
                <a:latin typeface="MS PGothic" panose="020B0600070205080204" pitchFamily="34" charset="-128"/>
                <a:ea typeface="MS PGothic" panose="020B0600070205080204" pitchFamily="34" charset="-128"/>
                <a:cs typeface="Times New Roman" panose="02020603050405020304" pitchFamily="18" charset="0"/>
              </a:rPr>
              <a:t>今までのところ、</a:t>
            </a:r>
            <a:r>
              <a:rPr lang="en-US" altLang="ja-JP" sz="2100" b="0" kern="100" dirty="0">
                <a:latin typeface="MS PGothic" panose="020B0600070205080204" pitchFamily="34" charset="-128"/>
                <a:ea typeface="MS PGothic" panose="020B0600070205080204" pitchFamily="34" charset="-128"/>
                <a:cs typeface="Times New Roman" panose="02020603050405020304" pitchFamily="18" charset="0"/>
              </a:rPr>
              <a:t>60</a:t>
            </a:r>
            <a:r>
              <a:rPr lang="ja-JP" altLang="en-US" sz="2100" b="0" kern="100">
                <a:latin typeface="MS PGothic" panose="020B0600070205080204" pitchFamily="34" charset="-128"/>
                <a:ea typeface="MS PGothic" panose="020B0600070205080204" pitchFamily="34" charset="-128"/>
                <a:cs typeface="Times New Roman" panose="02020603050405020304" pitchFamily="18" charset="0"/>
              </a:rPr>
              <a:t>グラムで軽い下痢症状のみ</a:t>
            </a:r>
            <a:endParaRPr lang="en-US" altLang="ja-JP" sz="2100" b="0" kern="100" dirty="0">
              <a:latin typeface="MS PGothic" panose="020B0600070205080204" pitchFamily="34" charset="-128"/>
              <a:ea typeface="MS PGothic" panose="020B0600070205080204" pitchFamily="34" charset="-128"/>
              <a:cs typeface="Times New Roman" panose="02020603050405020304" pitchFamily="18" charset="0"/>
            </a:endParaRPr>
          </a:p>
          <a:p>
            <a:pPr marL="342900" indent="-342900">
              <a:lnSpc>
                <a:spcPct val="150000"/>
              </a:lnSpc>
              <a:buFont typeface="Arial" panose="020B0604020202020204" pitchFamily="34" charset="0"/>
              <a:buChar char="•"/>
            </a:pPr>
            <a:endParaRPr lang="en-US" altLang="ja-JP" sz="2100" b="0" kern="100" dirty="0">
              <a:latin typeface="MS PGothic" panose="020B0600070205080204" pitchFamily="34" charset="-128"/>
              <a:ea typeface="MS PGothic" panose="020B0600070205080204" pitchFamily="34" charset="-128"/>
              <a:cs typeface="Times New Roman" panose="02020603050405020304" pitchFamily="18" charset="0"/>
            </a:endParaRPr>
          </a:p>
          <a:p>
            <a:pPr marL="342900" indent="-342900">
              <a:lnSpc>
                <a:spcPct val="150000"/>
              </a:lnSpc>
              <a:buFont typeface="Arial" panose="020B0604020202020204" pitchFamily="34" charset="0"/>
              <a:buChar char="•"/>
            </a:pPr>
            <a:r>
              <a:rPr lang="ja-JP" altLang="en-US" sz="2100" b="0" kern="100">
                <a:latin typeface="MS PGothic" panose="020B0600070205080204" pitchFamily="34" charset="-128"/>
                <a:ea typeface="MS PGothic" panose="020B0600070205080204" pitchFamily="34" charset="-128"/>
                <a:cs typeface="Times New Roman" panose="02020603050405020304" pitchFamily="18" charset="0"/>
              </a:rPr>
              <a:t>現在のフアイアは、フアイアの菌糸体の培養物より製造しているので、すべて工場内で製造は完結する。成分は均質で、永続的な製造が可能である</a:t>
            </a:r>
            <a:endParaRPr lang="en-US" altLang="ja-JP" sz="2100" b="0" kern="100" dirty="0">
              <a:latin typeface="MS PGothic" panose="020B0600070205080204" pitchFamily="34" charset="-128"/>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43893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3CD2AD2-6CDC-034C-8706-AA7C2C332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736" y="1655433"/>
            <a:ext cx="2565285" cy="3420380"/>
          </a:xfrm>
          <a:prstGeom prst="rect">
            <a:avLst/>
          </a:prstGeom>
          <a:ln>
            <a:solidFill>
              <a:schemeClr val="bg1"/>
            </a:solidFill>
          </a:ln>
        </p:spPr>
      </p:pic>
      <p:pic>
        <p:nvPicPr>
          <p:cNvPr id="7" name="図 6">
            <a:extLst>
              <a:ext uri="{FF2B5EF4-FFF2-40B4-BE49-F238E27FC236}">
                <a16:creationId xmlns:a16="http://schemas.microsoft.com/office/drawing/2014/main" id="{98B242F7-00A6-1642-BBDC-CFC4D2C3D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9772" y="986808"/>
            <a:ext cx="3536109" cy="2652082"/>
          </a:xfrm>
          <a:prstGeom prst="rect">
            <a:avLst/>
          </a:prstGeom>
          <a:ln>
            <a:solidFill>
              <a:schemeClr val="bg1"/>
            </a:solidFill>
          </a:ln>
        </p:spPr>
      </p:pic>
      <p:pic>
        <p:nvPicPr>
          <p:cNvPr id="5" name="図 4">
            <a:extLst>
              <a:ext uri="{FF2B5EF4-FFF2-40B4-BE49-F238E27FC236}">
                <a16:creationId xmlns:a16="http://schemas.microsoft.com/office/drawing/2014/main" id="{7AD57314-AC7C-D341-AB80-370D9EB75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5977" y="1655433"/>
            <a:ext cx="2646294" cy="3528392"/>
          </a:xfrm>
          <a:prstGeom prst="rect">
            <a:avLst/>
          </a:prstGeom>
          <a:ln>
            <a:solidFill>
              <a:schemeClr val="bg1"/>
            </a:solidFill>
          </a:ln>
        </p:spPr>
      </p:pic>
      <p:pic>
        <p:nvPicPr>
          <p:cNvPr id="9" name="図 8">
            <a:extLst>
              <a:ext uri="{FF2B5EF4-FFF2-40B4-BE49-F238E27FC236}">
                <a16:creationId xmlns:a16="http://schemas.microsoft.com/office/drawing/2014/main" id="{2D101098-FB7A-7A49-AB44-A0E222E76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8352" y="184367"/>
            <a:ext cx="1853919" cy="1394060"/>
          </a:xfrm>
          <a:prstGeom prst="rect">
            <a:avLst/>
          </a:prstGeom>
          <a:ln>
            <a:solidFill>
              <a:schemeClr val="bg1"/>
            </a:solidFill>
          </a:ln>
        </p:spPr>
      </p:pic>
      <p:sp>
        <p:nvSpPr>
          <p:cNvPr id="8" name="テキスト ボックス 7">
            <a:extLst>
              <a:ext uri="{FF2B5EF4-FFF2-40B4-BE49-F238E27FC236}">
                <a16:creationId xmlns:a16="http://schemas.microsoft.com/office/drawing/2014/main" id="{1304E177-A421-6E4E-B302-B3ED69A2E5A1}"/>
              </a:ext>
            </a:extLst>
          </p:cNvPr>
          <p:cNvSpPr txBox="1"/>
          <p:nvPr/>
        </p:nvSpPr>
        <p:spPr>
          <a:xfrm>
            <a:off x="980330" y="204868"/>
            <a:ext cx="4975383" cy="600164"/>
          </a:xfrm>
          <a:prstGeom prst="rect">
            <a:avLst/>
          </a:prstGeom>
          <a:noFill/>
        </p:spPr>
        <p:txBody>
          <a:bodyPr wrap="square" rtlCol="0">
            <a:spAutoFit/>
          </a:bodyPr>
          <a:lstStyle/>
          <a:p>
            <a:r>
              <a:rPr lang="ja-JP" altLang="en-US" sz="3300">
                <a:latin typeface="MS PGothic" panose="020B0600070205080204" pitchFamily="34" charset="-128"/>
                <a:ea typeface="MS PGothic" panose="020B0600070205080204" pitchFamily="34" charset="-128"/>
              </a:rPr>
              <a:t>華清池の槐の木</a:t>
            </a:r>
            <a:r>
              <a:rPr lang="en-US" altLang="ja-JP" sz="3300" dirty="0">
                <a:latin typeface="MS PGothic" panose="020B0600070205080204" pitchFamily="34" charset="-128"/>
                <a:ea typeface="MS PGothic" panose="020B0600070205080204" pitchFamily="34" charset="-128"/>
              </a:rPr>
              <a:t> @ </a:t>
            </a:r>
            <a:r>
              <a:rPr lang="ja-JP" altLang="en-US" sz="3300">
                <a:latin typeface="MS PGothic" panose="020B0600070205080204" pitchFamily="34" charset="-128"/>
                <a:ea typeface="MS PGothic" panose="020B0600070205080204" pitchFamily="34" charset="-128"/>
              </a:rPr>
              <a:t>西安</a:t>
            </a:r>
          </a:p>
        </p:txBody>
      </p:sp>
      <p:sp>
        <p:nvSpPr>
          <p:cNvPr id="2" name="テキスト ボックス 1">
            <a:extLst>
              <a:ext uri="{FF2B5EF4-FFF2-40B4-BE49-F238E27FC236}">
                <a16:creationId xmlns:a16="http://schemas.microsoft.com/office/drawing/2014/main" id="{749A6D31-CD70-9B4F-96E4-679FD39D0F28}"/>
              </a:ext>
            </a:extLst>
          </p:cNvPr>
          <p:cNvSpPr txBox="1"/>
          <p:nvPr/>
        </p:nvSpPr>
        <p:spPr>
          <a:xfrm>
            <a:off x="3851920" y="3964936"/>
            <a:ext cx="1050288" cy="784830"/>
          </a:xfrm>
          <a:prstGeom prst="rect">
            <a:avLst/>
          </a:prstGeom>
          <a:noFill/>
        </p:spPr>
        <p:txBody>
          <a:bodyPr wrap="none" rtlCol="0">
            <a:spAutoFit/>
          </a:bodyPr>
          <a:lstStyle/>
          <a:p>
            <a:pPr marL="285750" indent="-285750">
              <a:buFont typeface="Arial" panose="020B0604020202020204" pitchFamily="34" charset="0"/>
              <a:buChar char="•"/>
            </a:pPr>
            <a:r>
              <a:rPr lang="ja-JP" altLang="en-US" sz="1500">
                <a:latin typeface="MS PGothic" panose="020B0600070205080204" pitchFamily="34" charset="-128"/>
                <a:ea typeface="MS PGothic" panose="020B0600070205080204" pitchFamily="34" charset="-128"/>
              </a:rPr>
              <a:t>兵馬俑</a:t>
            </a:r>
            <a:endParaRPr lang="en-US" altLang="ja-JP" sz="1500" dirty="0">
              <a:latin typeface="MS PGothic" panose="020B0600070205080204" pitchFamily="34" charset="-128"/>
              <a:ea typeface="MS PGothic" panose="020B0600070205080204" pitchFamily="34" charset="-128"/>
            </a:endParaRPr>
          </a:p>
          <a:p>
            <a:pPr marL="285750" indent="-285750">
              <a:buFont typeface="Arial" panose="020B0604020202020204" pitchFamily="34" charset="0"/>
              <a:buChar char="•"/>
            </a:pPr>
            <a:r>
              <a:rPr lang="ja-JP" altLang="en-US" sz="1500">
                <a:latin typeface="MS PGothic" panose="020B0600070205080204" pitchFamily="34" charset="-128"/>
                <a:ea typeface="MS PGothic" panose="020B0600070205080204" pitchFamily="34" charset="-128"/>
              </a:rPr>
              <a:t>始皇帝</a:t>
            </a:r>
            <a:endParaRPr lang="en-US" altLang="ja-JP" sz="1500" dirty="0">
              <a:latin typeface="MS PGothic" panose="020B0600070205080204" pitchFamily="34" charset="-128"/>
              <a:ea typeface="MS PGothic" panose="020B0600070205080204" pitchFamily="34" charset="-128"/>
            </a:endParaRPr>
          </a:p>
          <a:p>
            <a:pPr marL="285750" indent="-285750">
              <a:buFont typeface="Arial" panose="020B0604020202020204" pitchFamily="34" charset="0"/>
              <a:buChar char="•"/>
            </a:pPr>
            <a:r>
              <a:rPr lang="ja-JP" altLang="en-US" sz="1500">
                <a:latin typeface="MS PGothic" panose="020B0600070205080204" pitchFamily="34" charset="-128"/>
                <a:ea typeface="MS PGothic" panose="020B0600070205080204" pitchFamily="34" charset="-128"/>
              </a:rPr>
              <a:t>楊貴妃</a:t>
            </a:r>
          </a:p>
        </p:txBody>
      </p:sp>
      <p:sp>
        <p:nvSpPr>
          <p:cNvPr id="10" name="円/楕円 9">
            <a:extLst>
              <a:ext uri="{FF2B5EF4-FFF2-40B4-BE49-F238E27FC236}">
                <a16:creationId xmlns:a16="http://schemas.microsoft.com/office/drawing/2014/main" id="{CDE7DC87-90A2-5B4D-AE92-4C1D84D3E3A4}"/>
              </a:ext>
            </a:extLst>
          </p:cNvPr>
          <p:cNvSpPr/>
          <p:nvPr/>
        </p:nvSpPr>
        <p:spPr bwMode="auto">
          <a:xfrm>
            <a:off x="1259632" y="4196514"/>
            <a:ext cx="1296144" cy="332609"/>
          </a:xfrm>
          <a:prstGeom prst="ellipse">
            <a:avLst/>
          </a:prstGeom>
          <a:no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3817576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21F33BB-7E41-7E45-BE64-86EDCF615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00" y="94725"/>
            <a:ext cx="1551201" cy="2341775"/>
          </a:xfrm>
          <a:prstGeom prst="rect">
            <a:avLst/>
          </a:prstGeom>
        </p:spPr>
      </p:pic>
      <p:grpSp>
        <p:nvGrpSpPr>
          <p:cNvPr id="4" name="グループ化 3">
            <a:extLst>
              <a:ext uri="{FF2B5EF4-FFF2-40B4-BE49-F238E27FC236}">
                <a16:creationId xmlns:a16="http://schemas.microsoft.com/office/drawing/2014/main" id="{316A33DB-A56F-564F-9C1D-45E74C13EFD2}"/>
              </a:ext>
            </a:extLst>
          </p:cNvPr>
          <p:cNvGrpSpPr/>
          <p:nvPr/>
        </p:nvGrpSpPr>
        <p:grpSpPr>
          <a:xfrm>
            <a:off x="1829947" y="151532"/>
            <a:ext cx="4092203" cy="3400076"/>
            <a:chOff x="1487429" y="202043"/>
            <a:chExt cx="5456271" cy="4533434"/>
          </a:xfrm>
        </p:grpSpPr>
        <p:pic>
          <p:nvPicPr>
            <p:cNvPr id="17" name="図 16">
              <a:extLst>
                <a:ext uri="{FF2B5EF4-FFF2-40B4-BE49-F238E27FC236}">
                  <a16:creationId xmlns:a16="http://schemas.microsoft.com/office/drawing/2014/main" id="{0415A651-8ABF-BE41-917B-73F13BE5E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429" y="202043"/>
              <a:ext cx="5456271" cy="4533434"/>
            </a:xfrm>
            <a:prstGeom prst="rect">
              <a:avLst/>
            </a:prstGeom>
          </p:spPr>
        </p:pic>
        <p:sp>
          <p:nvSpPr>
            <p:cNvPr id="28" name="角丸四角形 27">
              <a:extLst>
                <a:ext uri="{FF2B5EF4-FFF2-40B4-BE49-F238E27FC236}">
                  <a16:creationId xmlns:a16="http://schemas.microsoft.com/office/drawing/2014/main" id="{560D52AC-15CE-7F4F-A072-ED45B0168DC6}"/>
                </a:ext>
              </a:extLst>
            </p:cNvPr>
            <p:cNvSpPr/>
            <p:nvPr/>
          </p:nvSpPr>
          <p:spPr bwMode="auto">
            <a:xfrm>
              <a:off x="5287516" y="696308"/>
              <a:ext cx="432048" cy="428436"/>
            </a:xfrm>
            <a:prstGeom prst="roundRect">
              <a:avLst/>
            </a:prstGeom>
            <a:noFill/>
            <a:ln w="127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MS PGothic" panose="020B0600070205080204" pitchFamily="34" charset="-128"/>
                <a:ea typeface="MS PGothic" panose="020B0600070205080204" pitchFamily="34" charset="-128"/>
              </a:endParaRPr>
            </a:p>
          </p:txBody>
        </p:sp>
      </p:grpSp>
      <p:sp>
        <p:nvSpPr>
          <p:cNvPr id="2" name="テキスト ボックス 1">
            <a:extLst>
              <a:ext uri="{FF2B5EF4-FFF2-40B4-BE49-F238E27FC236}">
                <a16:creationId xmlns:a16="http://schemas.microsoft.com/office/drawing/2014/main" id="{75556984-D795-F444-9E88-6A650D817E9F}"/>
              </a:ext>
            </a:extLst>
          </p:cNvPr>
          <p:cNvSpPr txBox="1"/>
          <p:nvPr/>
        </p:nvSpPr>
        <p:spPr>
          <a:xfrm>
            <a:off x="6221970" y="232771"/>
            <a:ext cx="1915910" cy="784830"/>
          </a:xfrm>
          <a:prstGeom prst="rect">
            <a:avLst/>
          </a:prstGeom>
          <a:noFill/>
        </p:spPr>
        <p:txBody>
          <a:bodyPr wrap="none" rtlCol="0">
            <a:spAutoFit/>
          </a:bodyPr>
          <a:lstStyle/>
          <a:p>
            <a:pPr algn="ctr"/>
            <a:r>
              <a:rPr lang="ja-JP" altLang="en-US" sz="1500">
                <a:latin typeface="MS PGothic" panose="020B0600070205080204" pitchFamily="34" charset="-128"/>
                <a:ea typeface="MS PGothic" panose="020B0600070205080204" pitchFamily="34" charset="-128"/>
              </a:rPr>
              <a:t>本草綱目</a:t>
            </a:r>
            <a:r>
              <a:rPr lang="en-US" altLang="ja-JP" sz="1500" dirty="0">
                <a:latin typeface="MS PGothic" panose="020B0600070205080204" pitchFamily="34" charset="-128"/>
                <a:ea typeface="MS PGothic" panose="020B0600070205080204" pitchFamily="34" charset="-128"/>
              </a:rPr>
              <a:t> (1578)</a:t>
            </a:r>
            <a:r>
              <a:rPr lang="ja-JP" altLang="en-US" sz="1500">
                <a:latin typeface="MS PGothic" panose="020B0600070205080204" pitchFamily="34" charset="-128"/>
                <a:ea typeface="MS PGothic" panose="020B0600070205080204" pitchFamily="34" charset="-128"/>
              </a:rPr>
              <a:t>の</a:t>
            </a:r>
            <a:endParaRPr lang="en-US" altLang="ja-JP" sz="1500" dirty="0">
              <a:latin typeface="MS PGothic" panose="020B0600070205080204" pitchFamily="34" charset="-128"/>
              <a:ea typeface="MS PGothic" panose="020B0600070205080204" pitchFamily="34" charset="-128"/>
            </a:endParaRPr>
          </a:p>
          <a:p>
            <a:pPr algn="ctr"/>
            <a:r>
              <a:rPr lang="ja-JP" altLang="en-US" sz="1500">
                <a:latin typeface="MS PGothic" panose="020B0600070205080204" pitchFamily="34" charset="-128"/>
                <a:ea typeface="MS PGothic" panose="020B0600070205080204" pitchFamily="34" charset="-128"/>
              </a:rPr>
              <a:t>第</a:t>
            </a:r>
            <a:r>
              <a:rPr lang="en-US" altLang="ja-JP" sz="1500" dirty="0">
                <a:latin typeface="MS PGothic" panose="020B0600070205080204" pitchFamily="34" charset="-128"/>
                <a:ea typeface="MS PGothic" panose="020B0600070205080204" pitchFamily="34" charset="-128"/>
              </a:rPr>
              <a:t>21</a:t>
            </a:r>
            <a:r>
              <a:rPr lang="ja-JP" altLang="en-US" sz="1500">
                <a:latin typeface="MS PGothic" panose="020B0600070205080204" pitchFamily="34" charset="-128"/>
                <a:ea typeface="MS PGothic" panose="020B0600070205080204" pitchFamily="34" charset="-128"/>
              </a:rPr>
              <a:t>冊　木之一部</a:t>
            </a:r>
            <a:endParaRPr lang="en-US" altLang="ja-JP" sz="1500" dirty="0">
              <a:latin typeface="MS PGothic" panose="020B0600070205080204" pitchFamily="34" charset="-128"/>
              <a:ea typeface="MS PGothic" panose="020B0600070205080204" pitchFamily="34" charset="-128"/>
            </a:endParaRPr>
          </a:p>
          <a:p>
            <a:pPr algn="ctr"/>
            <a:r>
              <a:rPr lang="ja-JP" altLang="en-US" sz="1500">
                <a:latin typeface="MS PGothic" panose="020B0600070205080204" pitchFamily="34" charset="-128"/>
                <a:ea typeface="MS PGothic" panose="020B0600070205080204" pitchFamily="34" charset="-128"/>
              </a:rPr>
              <a:t>槐の記載の最終行に</a:t>
            </a:r>
          </a:p>
        </p:txBody>
      </p:sp>
      <p:grpSp>
        <p:nvGrpSpPr>
          <p:cNvPr id="6" name="グループ化 5">
            <a:extLst>
              <a:ext uri="{FF2B5EF4-FFF2-40B4-BE49-F238E27FC236}">
                <a16:creationId xmlns:a16="http://schemas.microsoft.com/office/drawing/2014/main" id="{7F9E778A-27EC-244E-9D30-4FB9BB70E1BD}"/>
              </a:ext>
            </a:extLst>
          </p:cNvPr>
          <p:cNvGrpSpPr/>
          <p:nvPr/>
        </p:nvGrpSpPr>
        <p:grpSpPr>
          <a:xfrm>
            <a:off x="683568" y="2595115"/>
            <a:ext cx="2527241" cy="2178083"/>
            <a:chOff x="158629" y="3460153"/>
            <a:chExt cx="3369654" cy="2904110"/>
          </a:xfrm>
        </p:grpSpPr>
        <p:pic>
          <p:nvPicPr>
            <p:cNvPr id="5" name="図 4">
              <a:extLst>
                <a:ext uri="{FF2B5EF4-FFF2-40B4-BE49-F238E27FC236}">
                  <a16:creationId xmlns:a16="http://schemas.microsoft.com/office/drawing/2014/main" id="{B0DD9FDF-3E41-C54E-8A16-C6552C879A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29" y="3460153"/>
              <a:ext cx="3369654" cy="2904110"/>
            </a:xfrm>
            <a:prstGeom prst="rect">
              <a:avLst/>
            </a:prstGeom>
          </p:spPr>
        </p:pic>
        <p:sp>
          <p:nvSpPr>
            <p:cNvPr id="29" name="角丸四角形 28">
              <a:extLst>
                <a:ext uri="{FF2B5EF4-FFF2-40B4-BE49-F238E27FC236}">
                  <a16:creationId xmlns:a16="http://schemas.microsoft.com/office/drawing/2014/main" id="{6B3A2E60-0982-C94F-BC7C-89DCF28E7B43}"/>
                </a:ext>
              </a:extLst>
            </p:cNvPr>
            <p:cNvSpPr/>
            <p:nvPr/>
          </p:nvSpPr>
          <p:spPr bwMode="auto">
            <a:xfrm>
              <a:off x="1487429" y="3717032"/>
              <a:ext cx="359307" cy="648072"/>
            </a:xfrm>
            <a:prstGeom prst="roundRect">
              <a:avLst/>
            </a:prstGeom>
            <a:noFill/>
            <a:ln w="127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MS PGothic" panose="020B0600070205080204" pitchFamily="34" charset="-128"/>
                <a:ea typeface="MS PGothic" panose="020B0600070205080204" pitchFamily="34" charset="-128"/>
              </a:endParaRPr>
            </a:p>
          </p:txBody>
        </p:sp>
      </p:grpSp>
      <p:sp>
        <p:nvSpPr>
          <p:cNvPr id="7" name="テキスト ボックス 6">
            <a:extLst>
              <a:ext uri="{FF2B5EF4-FFF2-40B4-BE49-F238E27FC236}">
                <a16:creationId xmlns:a16="http://schemas.microsoft.com/office/drawing/2014/main" id="{5E9698C8-4027-5B4D-B194-608C9590A50D}"/>
              </a:ext>
            </a:extLst>
          </p:cNvPr>
          <p:cNvSpPr txBox="1"/>
          <p:nvPr/>
        </p:nvSpPr>
        <p:spPr>
          <a:xfrm>
            <a:off x="4670271" y="-125451"/>
            <a:ext cx="184731" cy="323165"/>
          </a:xfrm>
          <a:prstGeom prst="rect">
            <a:avLst/>
          </a:prstGeom>
          <a:noFill/>
        </p:spPr>
        <p:txBody>
          <a:bodyPr wrap="none" rtlCol="0">
            <a:spAutoFit/>
          </a:bodyPr>
          <a:lstStyle/>
          <a:p>
            <a:endParaRPr lang="ja-JP" altLang="en-US" sz="1500">
              <a:latin typeface="MS PGothic" panose="020B0600070205080204" pitchFamily="34" charset="-128"/>
              <a:ea typeface="MS PGothic" panose="020B0600070205080204" pitchFamily="34" charset="-128"/>
            </a:endParaRPr>
          </a:p>
        </p:txBody>
      </p:sp>
      <p:grpSp>
        <p:nvGrpSpPr>
          <p:cNvPr id="8" name="グループ化 7">
            <a:extLst>
              <a:ext uri="{FF2B5EF4-FFF2-40B4-BE49-F238E27FC236}">
                <a16:creationId xmlns:a16="http://schemas.microsoft.com/office/drawing/2014/main" id="{8FCF26F0-C438-0A4B-B460-9A81AAC8ADD3}"/>
              </a:ext>
            </a:extLst>
          </p:cNvPr>
          <p:cNvGrpSpPr/>
          <p:nvPr/>
        </p:nvGrpSpPr>
        <p:grpSpPr>
          <a:xfrm>
            <a:off x="3990063" y="1484244"/>
            <a:ext cx="4524375" cy="3733800"/>
            <a:chOff x="4925341" y="1875904"/>
            <a:chExt cx="6032500" cy="4978400"/>
          </a:xfrm>
        </p:grpSpPr>
        <p:pic>
          <p:nvPicPr>
            <p:cNvPr id="15" name="図 14">
              <a:extLst>
                <a:ext uri="{FF2B5EF4-FFF2-40B4-BE49-F238E27FC236}">
                  <a16:creationId xmlns:a16="http://schemas.microsoft.com/office/drawing/2014/main" id="{48C44E18-EAFB-E24C-AF21-98CE6659D5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5341" y="1875904"/>
              <a:ext cx="6032500" cy="4978400"/>
            </a:xfrm>
            <a:prstGeom prst="rect">
              <a:avLst/>
            </a:prstGeom>
          </p:spPr>
        </p:pic>
        <p:sp>
          <p:nvSpPr>
            <p:cNvPr id="27" name="角丸四角形 26">
              <a:extLst>
                <a:ext uri="{FF2B5EF4-FFF2-40B4-BE49-F238E27FC236}">
                  <a16:creationId xmlns:a16="http://schemas.microsoft.com/office/drawing/2014/main" id="{2A00E10F-1CDC-B748-A589-048E6E4CF970}"/>
                </a:ext>
              </a:extLst>
            </p:cNvPr>
            <p:cNvSpPr/>
            <p:nvPr/>
          </p:nvSpPr>
          <p:spPr bwMode="auto">
            <a:xfrm>
              <a:off x="6651737" y="2468760"/>
              <a:ext cx="390190" cy="1073176"/>
            </a:xfrm>
            <a:prstGeom prst="roundRect">
              <a:avLst/>
            </a:prstGeom>
            <a:noFill/>
            <a:ln w="571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MS PGothic" panose="020B0600070205080204" pitchFamily="34" charset="-128"/>
                <a:ea typeface="MS PGothic" panose="020B0600070205080204" pitchFamily="34" charset="-128"/>
              </a:endParaRPr>
            </a:p>
          </p:txBody>
        </p:sp>
      </p:grpSp>
      <p:sp>
        <p:nvSpPr>
          <p:cNvPr id="16" name="角丸四角形 15">
            <a:extLst>
              <a:ext uri="{FF2B5EF4-FFF2-40B4-BE49-F238E27FC236}">
                <a16:creationId xmlns:a16="http://schemas.microsoft.com/office/drawing/2014/main" id="{7318F44E-D8C0-114C-A20F-E5F3BC44EC0F}"/>
              </a:ext>
            </a:extLst>
          </p:cNvPr>
          <p:cNvSpPr/>
          <p:nvPr/>
        </p:nvSpPr>
        <p:spPr bwMode="auto">
          <a:xfrm>
            <a:off x="936145" y="1345351"/>
            <a:ext cx="292643" cy="583535"/>
          </a:xfrm>
          <a:prstGeom prst="roundRect">
            <a:avLst/>
          </a:prstGeom>
          <a:noFill/>
          <a:ln w="127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213516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3DA0B2C-1D59-6640-8666-B3A37A237576}"/>
              </a:ext>
            </a:extLst>
          </p:cNvPr>
          <p:cNvSpPr txBox="1"/>
          <p:nvPr/>
        </p:nvSpPr>
        <p:spPr>
          <a:xfrm>
            <a:off x="395536" y="1754114"/>
            <a:ext cx="5382597" cy="1754326"/>
          </a:xfrm>
          <a:prstGeom prst="rect">
            <a:avLst/>
          </a:prstGeom>
          <a:noFill/>
        </p:spPr>
        <p:txBody>
          <a:bodyPr wrap="square" rtlCol="0">
            <a:spAutoFit/>
          </a:bodyPr>
          <a:lstStyle/>
          <a:p>
            <a:r>
              <a:rPr lang="ja-JP" altLang="en-US" sz="2700">
                <a:latin typeface="MS PGothic" panose="020B0600070205080204" pitchFamily="34" charset="-128"/>
                <a:ea typeface="MS PGothic" panose="020B0600070205080204" pitchFamily="34" charset="-128"/>
              </a:rPr>
              <a:t>中医師がまず勉強する「中薬学」の教科書には約</a:t>
            </a:r>
            <a:r>
              <a:rPr lang="en-US" altLang="ja-JP" sz="2700" dirty="0">
                <a:latin typeface="MS PGothic" panose="020B0600070205080204" pitchFamily="34" charset="-128"/>
                <a:ea typeface="MS PGothic" panose="020B0600070205080204" pitchFamily="34" charset="-128"/>
              </a:rPr>
              <a:t>550</a:t>
            </a:r>
            <a:r>
              <a:rPr lang="ja-JP" altLang="en-US" sz="2700">
                <a:latin typeface="MS PGothic" panose="020B0600070205080204" pitchFamily="34" charset="-128"/>
                <a:ea typeface="MS PGothic" panose="020B0600070205080204" pitchFamily="34" charset="-128"/>
              </a:rPr>
              <a:t>種類の生薬が登場するが、ここにフアイアは含まれていない</a:t>
            </a:r>
            <a:endParaRPr lang="en-US" altLang="ja-JP" sz="2100" dirty="0">
              <a:solidFill>
                <a:srgbClr val="FF0000"/>
              </a:solidFill>
              <a:latin typeface="MS PGothic" panose="020B0600070205080204" pitchFamily="34" charset="-128"/>
              <a:ea typeface="MS PGothic" panose="020B0600070205080204" pitchFamily="34" charset="-128"/>
            </a:endParaRPr>
          </a:p>
        </p:txBody>
      </p:sp>
      <p:sp>
        <p:nvSpPr>
          <p:cNvPr id="3" name="テキスト ボックス 2">
            <a:extLst>
              <a:ext uri="{FF2B5EF4-FFF2-40B4-BE49-F238E27FC236}">
                <a16:creationId xmlns:a16="http://schemas.microsoft.com/office/drawing/2014/main" id="{BC537400-B703-144C-9BEE-447FF1790BD5}"/>
              </a:ext>
            </a:extLst>
          </p:cNvPr>
          <p:cNvSpPr txBox="1"/>
          <p:nvPr/>
        </p:nvSpPr>
        <p:spPr>
          <a:xfrm>
            <a:off x="5654630" y="4475316"/>
            <a:ext cx="3206327" cy="369332"/>
          </a:xfrm>
          <a:prstGeom prst="rect">
            <a:avLst/>
          </a:prstGeom>
          <a:noFill/>
        </p:spPr>
        <p:txBody>
          <a:bodyPr wrap="none" rtlCol="0">
            <a:spAutoFit/>
          </a:bodyPr>
          <a:lstStyle/>
          <a:p>
            <a:r>
              <a:rPr lang="ja-JP" altLang="en-US" sz="1800">
                <a:latin typeface="MS PGothic" panose="020B0600070205080204" pitchFamily="34" charset="-128"/>
                <a:ea typeface="MS PGothic" panose="020B0600070205080204" pitchFamily="34" charset="-128"/>
              </a:rPr>
              <a:t>全国高等中医薬院校規画教材</a:t>
            </a:r>
          </a:p>
        </p:txBody>
      </p:sp>
      <p:pic>
        <p:nvPicPr>
          <p:cNvPr id="5" name="図 4">
            <a:extLst>
              <a:ext uri="{FF2B5EF4-FFF2-40B4-BE49-F238E27FC236}">
                <a16:creationId xmlns:a16="http://schemas.microsoft.com/office/drawing/2014/main" id="{B22C59F2-FFAB-074F-9F0A-B0072AE3CD7F}"/>
              </a:ext>
            </a:extLst>
          </p:cNvPr>
          <p:cNvPicPr>
            <a:picLocks noChangeAspect="1"/>
          </p:cNvPicPr>
          <p:nvPr/>
        </p:nvPicPr>
        <p:blipFill>
          <a:blip r:embed="rId2"/>
          <a:stretch>
            <a:fillRect/>
          </a:stretch>
        </p:blipFill>
        <p:spPr>
          <a:xfrm>
            <a:off x="6372200" y="1851670"/>
            <a:ext cx="1710189" cy="2401106"/>
          </a:xfrm>
          <a:prstGeom prst="rect">
            <a:avLst/>
          </a:prstGeom>
        </p:spPr>
      </p:pic>
      <p:sp>
        <p:nvSpPr>
          <p:cNvPr id="6" name="テキスト ボックス 5">
            <a:extLst>
              <a:ext uri="{FF2B5EF4-FFF2-40B4-BE49-F238E27FC236}">
                <a16:creationId xmlns:a16="http://schemas.microsoft.com/office/drawing/2014/main" id="{DCB30C0E-DD19-9F44-86FA-3FB2BBCB6C26}"/>
              </a:ext>
            </a:extLst>
          </p:cNvPr>
          <p:cNvSpPr txBox="1"/>
          <p:nvPr/>
        </p:nvSpPr>
        <p:spPr>
          <a:xfrm>
            <a:off x="806386" y="406286"/>
            <a:ext cx="7531229" cy="584775"/>
          </a:xfrm>
          <a:prstGeom prst="rect">
            <a:avLst/>
          </a:prstGeom>
          <a:noFill/>
        </p:spPr>
        <p:txBody>
          <a:bodyPr wrap="none" rtlCol="0">
            <a:spAutoFit/>
          </a:bodyPr>
          <a:lstStyle/>
          <a:p>
            <a:r>
              <a:rPr lang="ja-JP" altLang="en-US" sz="3200">
                <a:latin typeface="MS PGothic" panose="020B0600070205080204" pitchFamily="34" charset="-128"/>
                <a:ea typeface="MS PGothic" panose="020B0600070205080204" pitchFamily="34" charset="-128"/>
              </a:rPr>
              <a:t>フアイアは現代中医学では語られていない</a:t>
            </a:r>
          </a:p>
        </p:txBody>
      </p:sp>
    </p:spTree>
    <p:extLst>
      <p:ext uri="{BB962C8B-B14F-4D97-AF65-F5344CB8AC3E}">
        <p14:creationId xmlns:p14="http://schemas.microsoft.com/office/powerpoint/2010/main" val="428078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695D793-5082-8D41-8B60-D4028725C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544" y="183832"/>
            <a:ext cx="6246570" cy="1466736"/>
          </a:xfrm>
          <a:prstGeom prst="rect">
            <a:avLst/>
          </a:prstGeom>
        </p:spPr>
      </p:pic>
      <p:pic>
        <p:nvPicPr>
          <p:cNvPr id="7" name="図 6">
            <a:extLst>
              <a:ext uri="{FF2B5EF4-FFF2-40B4-BE49-F238E27FC236}">
                <a16:creationId xmlns:a16="http://schemas.microsoft.com/office/drawing/2014/main" id="{C24BEE80-998B-4244-A0EE-CB2B4D0E7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850" y="2185135"/>
            <a:ext cx="3695979" cy="2144107"/>
          </a:xfrm>
          <a:prstGeom prst="rect">
            <a:avLst/>
          </a:prstGeom>
        </p:spPr>
      </p:pic>
      <p:pic>
        <p:nvPicPr>
          <p:cNvPr id="9" name="図 8">
            <a:extLst>
              <a:ext uri="{FF2B5EF4-FFF2-40B4-BE49-F238E27FC236}">
                <a16:creationId xmlns:a16="http://schemas.microsoft.com/office/drawing/2014/main" id="{E12D607B-8ABD-4845-B986-94AE6B85D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9923" y="2185135"/>
            <a:ext cx="3541563" cy="2623380"/>
          </a:xfrm>
          <a:prstGeom prst="rect">
            <a:avLst/>
          </a:prstGeom>
        </p:spPr>
      </p:pic>
      <p:sp>
        <p:nvSpPr>
          <p:cNvPr id="2" name="テキスト ボックス 1">
            <a:extLst>
              <a:ext uri="{FF2B5EF4-FFF2-40B4-BE49-F238E27FC236}">
                <a16:creationId xmlns:a16="http://schemas.microsoft.com/office/drawing/2014/main" id="{02C916ED-BB76-FB46-BF5D-240DDE52AFEB}"/>
              </a:ext>
            </a:extLst>
          </p:cNvPr>
          <p:cNvSpPr txBox="1"/>
          <p:nvPr/>
        </p:nvSpPr>
        <p:spPr>
          <a:xfrm>
            <a:off x="1005027" y="4499588"/>
            <a:ext cx="3456384" cy="507831"/>
          </a:xfrm>
          <a:prstGeom prst="rect">
            <a:avLst/>
          </a:prstGeom>
          <a:noFill/>
        </p:spPr>
        <p:txBody>
          <a:bodyPr wrap="square" rtlCol="0">
            <a:spAutoFit/>
          </a:bodyPr>
          <a:lstStyle/>
          <a:p>
            <a:r>
              <a:rPr lang="ja-JP" altLang="en-US" sz="2700">
                <a:latin typeface="MS PGothic" panose="020B0600070205080204" pitchFamily="34" charset="-128"/>
                <a:ea typeface="MS PGothic" panose="020B0600070205080204" pitchFamily="34" charset="-128"/>
              </a:rPr>
              <a:t>英文誌</a:t>
            </a:r>
            <a:r>
              <a:rPr lang="en-US" altLang="ja-JP" sz="2700" dirty="0">
                <a:latin typeface="MS PGothic" panose="020B0600070205080204" pitchFamily="34" charset="-128"/>
                <a:ea typeface="MS PGothic" panose="020B0600070205080204" pitchFamily="34" charset="-128"/>
              </a:rPr>
              <a:t> GUT </a:t>
            </a:r>
            <a:r>
              <a:rPr lang="ja-JP" altLang="en-US" sz="2700">
                <a:latin typeface="MS PGothic" panose="020B0600070205080204" pitchFamily="34" charset="-128"/>
                <a:ea typeface="MS PGothic" panose="020B0600070205080204" pitchFamily="34" charset="-128"/>
              </a:rPr>
              <a:t>　</a:t>
            </a:r>
            <a:r>
              <a:rPr lang="en-US" altLang="ja-JP" sz="2700" dirty="0">
                <a:latin typeface="MS PGothic" panose="020B0600070205080204" pitchFamily="34" charset="-128"/>
                <a:ea typeface="MS PGothic" panose="020B0600070205080204" pitchFamily="34" charset="-128"/>
              </a:rPr>
              <a:t>IF 17</a:t>
            </a:r>
            <a:endParaRPr lang="ja-JP" altLang="en-US" sz="2700">
              <a:latin typeface="MS PGothic" panose="020B0600070205080204" pitchFamily="34" charset="-128"/>
              <a:ea typeface="MS PGothic" panose="020B0600070205080204" pitchFamily="34" charset="-128"/>
            </a:endParaRPr>
          </a:p>
        </p:txBody>
      </p:sp>
      <p:sp>
        <p:nvSpPr>
          <p:cNvPr id="6" name="テキスト ボックス 5">
            <a:extLst>
              <a:ext uri="{FF2B5EF4-FFF2-40B4-BE49-F238E27FC236}">
                <a16:creationId xmlns:a16="http://schemas.microsoft.com/office/drawing/2014/main" id="{29E751A0-2C1E-8B48-BE7E-F7296F5278BF}"/>
              </a:ext>
            </a:extLst>
          </p:cNvPr>
          <p:cNvSpPr txBox="1"/>
          <p:nvPr/>
        </p:nvSpPr>
        <p:spPr>
          <a:xfrm>
            <a:off x="228034" y="195486"/>
            <a:ext cx="2084862" cy="784830"/>
          </a:xfrm>
          <a:prstGeom prst="rect">
            <a:avLst/>
          </a:prstGeom>
          <a:solidFill>
            <a:schemeClr val="bg1">
              <a:lumMod val="85000"/>
            </a:schemeClr>
          </a:solidFill>
        </p:spPr>
        <p:txBody>
          <a:bodyPr wrap="square" rtlCol="0">
            <a:spAutoFit/>
          </a:bodyPr>
          <a:lstStyle/>
          <a:p>
            <a:pPr algn="ctr"/>
            <a:r>
              <a:rPr lang="en-US" altLang="ja-JP" sz="4500" dirty="0" err="1">
                <a:solidFill>
                  <a:srgbClr val="FF0000"/>
                </a:solidFill>
                <a:latin typeface="Arial" panose="020B0604020202020204" pitchFamily="34" charset="0"/>
                <a:ea typeface="MS PGothic" panose="020B0600070205080204" pitchFamily="34" charset="-128"/>
                <a:cs typeface="Arial" panose="020B0604020202020204" pitchFamily="34" charset="0"/>
              </a:rPr>
              <a:t>Huaier</a:t>
            </a:r>
            <a:endParaRPr lang="ja-JP" altLang="en-US" sz="4500">
              <a:solidFill>
                <a:srgbClr val="FF0000"/>
              </a:solidFill>
              <a:latin typeface="Arial" panose="020B0604020202020204" pitchFamily="34" charset="0"/>
              <a:ea typeface="MS PGothic" panose="020B0600070205080204" pitchFamily="34" charset="-128"/>
              <a:cs typeface="Arial" panose="020B0604020202020204" pitchFamily="34" charset="0"/>
            </a:endParaRPr>
          </a:p>
        </p:txBody>
      </p:sp>
      <p:cxnSp>
        <p:nvCxnSpPr>
          <p:cNvPr id="4" name="直線コネクタ 3">
            <a:extLst>
              <a:ext uri="{FF2B5EF4-FFF2-40B4-BE49-F238E27FC236}">
                <a16:creationId xmlns:a16="http://schemas.microsoft.com/office/drawing/2014/main" id="{E72DC682-F605-9343-924E-1C08BEC509A5}"/>
              </a:ext>
            </a:extLst>
          </p:cNvPr>
          <p:cNvCxnSpPr>
            <a:cxnSpLocks/>
          </p:cNvCxnSpPr>
          <p:nvPr/>
        </p:nvCxnSpPr>
        <p:spPr bwMode="auto">
          <a:xfrm>
            <a:off x="3599892" y="1059582"/>
            <a:ext cx="594066"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1" name="テキスト ボックス 10">
            <a:extLst>
              <a:ext uri="{FF2B5EF4-FFF2-40B4-BE49-F238E27FC236}">
                <a16:creationId xmlns:a16="http://schemas.microsoft.com/office/drawing/2014/main" id="{31782149-A61E-5445-9FCE-9DE9A03F8A11}"/>
              </a:ext>
            </a:extLst>
          </p:cNvPr>
          <p:cNvSpPr txBox="1"/>
          <p:nvPr/>
        </p:nvSpPr>
        <p:spPr>
          <a:xfrm>
            <a:off x="1607702" y="1704500"/>
            <a:ext cx="5928595" cy="461665"/>
          </a:xfrm>
          <a:prstGeom prst="rect">
            <a:avLst/>
          </a:prstGeom>
          <a:noFill/>
        </p:spPr>
        <p:txBody>
          <a:bodyPr wrap="square" rtlCol="0">
            <a:spAutoFit/>
          </a:bodyPr>
          <a:lstStyle/>
          <a:p>
            <a:pPr algn="ctr"/>
            <a:r>
              <a:rPr lang="ja-JP" altLang="en-US" sz="2400">
                <a:latin typeface="MS PGothic" panose="020B0600070205080204" pitchFamily="34" charset="-128"/>
                <a:ea typeface="MS PGothic" panose="020B0600070205080204" pitchFamily="34" charset="-128"/>
              </a:rPr>
              <a:t>肝臓癌手術後の無再発生存率に有意差あり</a:t>
            </a:r>
          </a:p>
        </p:txBody>
      </p:sp>
      <p:sp>
        <p:nvSpPr>
          <p:cNvPr id="3" name="円/楕円 2">
            <a:extLst>
              <a:ext uri="{FF2B5EF4-FFF2-40B4-BE49-F238E27FC236}">
                <a16:creationId xmlns:a16="http://schemas.microsoft.com/office/drawing/2014/main" id="{A3BCBC80-1294-0A41-BC70-D26316D50DC7}"/>
              </a:ext>
            </a:extLst>
          </p:cNvPr>
          <p:cNvSpPr/>
          <p:nvPr/>
        </p:nvSpPr>
        <p:spPr bwMode="auto">
          <a:xfrm>
            <a:off x="2195736" y="2185135"/>
            <a:ext cx="1296144" cy="332609"/>
          </a:xfrm>
          <a:prstGeom prst="ellipse">
            <a:avLst/>
          </a:prstGeom>
          <a:no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MS PGothic" panose="020B0600070205080204" pitchFamily="34" charset="-128"/>
              <a:ea typeface="MS PGothic" panose="020B0600070205080204" pitchFamily="34" charset="-128"/>
            </a:endParaRPr>
          </a:p>
        </p:txBody>
      </p:sp>
      <p:sp>
        <p:nvSpPr>
          <p:cNvPr id="10" name="円/楕円 9">
            <a:extLst>
              <a:ext uri="{FF2B5EF4-FFF2-40B4-BE49-F238E27FC236}">
                <a16:creationId xmlns:a16="http://schemas.microsoft.com/office/drawing/2014/main" id="{FAE19DA8-D2B5-334C-8C10-4EE2650424D4}"/>
              </a:ext>
            </a:extLst>
          </p:cNvPr>
          <p:cNvSpPr/>
          <p:nvPr/>
        </p:nvSpPr>
        <p:spPr bwMode="auto">
          <a:xfrm>
            <a:off x="1270465" y="2931790"/>
            <a:ext cx="384158" cy="147018"/>
          </a:xfrm>
          <a:prstGeom prst="ellipse">
            <a:avLst/>
          </a:prstGeom>
          <a:noFill/>
          <a:ln w="127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MS PGothic" panose="020B0600070205080204" pitchFamily="34" charset="-128"/>
              <a:ea typeface="MS PGothic" panose="020B0600070205080204" pitchFamily="34" charset="-128"/>
            </a:endParaRPr>
          </a:p>
        </p:txBody>
      </p:sp>
      <p:sp>
        <p:nvSpPr>
          <p:cNvPr id="12" name="円/楕円 11">
            <a:extLst>
              <a:ext uri="{FF2B5EF4-FFF2-40B4-BE49-F238E27FC236}">
                <a16:creationId xmlns:a16="http://schemas.microsoft.com/office/drawing/2014/main" id="{E943A224-B66C-A34E-8BB6-82766ABD6195}"/>
              </a:ext>
            </a:extLst>
          </p:cNvPr>
          <p:cNvSpPr/>
          <p:nvPr/>
        </p:nvSpPr>
        <p:spPr bwMode="auto">
          <a:xfrm>
            <a:off x="2789802" y="2931790"/>
            <a:ext cx="384158" cy="147018"/>
          </a:xfrm>
          <a:prstGeom prst="ellipse">
            <a:avLst/>
          </a:prstGeom>
          <a:noFill/>
          <a:ln w="127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MS PGothic" panose="020B0600070205080204" pitchFamily="34" charset="-128"/>
              <a:ea typeface="MS PGothic" panose="020B0600070205080204" pitchFamily="34" charset="-128"/>
            </a:endParaRPr>
          </a:p>
        </p:txBody>
      </p:sp>
      <p:sp>
        <p:nvSpPr>
          <p:cNvPr id="8" name="テキスト ボックス 7">
            <a:extLst>
              <a:ext uri="{FF2B5EF4-FFF2-40B4-BE49-F238E27FC236}">
                <a16:creationId xmlns:a16="http://schemas.microsoft.com/office/drawing/2014/main" id="{F88E479B-EAFA-4343-A732-FF9A281AC36D}"/>
              </a:ext>
            </a:extLst>
          </p:cNvPr>
          <p:cNvSpPr txBox="1"/>
          <p:nvPr/>
        </p:nvSpPr>
        <p:spPr>
          <a:xfrm>
            <a:off x="8051184" y="2805244"/>
            <a:ext cx="1018227" cy="400110"/>
          </a:xfrm>
          <a:prstGeom prst="rect">
            <a:avLst/>
          </a:prstGeom>
          <a:noFill/>
        </p:spPr>
        <p:txBody>
          <a:bodyPr wrap="none" rtlCol="0">
            <a:spAutoFit/>
          </a:bodyPr>
          <a:lstStyle/>
          <a:p>
            <a:r>
              <a:rPr kumimoji="1" lang="en-US" altLang="ja-JP" dirty="0">
                <a:solidFill>
                  <a:srgbClr val="FF0000"/>
                </a:solidFill>
              </a:rPr>
              <a:t>62.39%</a:t>
            </a:r>
          </a:p>
        </p:txBody>
      </p:sp>
      <p:sp>
        <p:nvSpPr>
          <p:cNvPr id="13" name="テキスト ボックス 12">
            <a:extLst>
              <a:ext uri="{FF2B5EF4-FFF2-40B4-BE49-F238E27FC236}">
                <a16:creationId xmlns:a16="http://schemas.microsoft.com/office/drawing/2014/main" id="{5B49B75D-2ABD-4040-A01F-1ECB272E294C}"/>
              </a:ext>
            </a:extLst>
          </p:cNvPr>
          <p:cNvSpPr txBox="1"/>
          <p:nvPr/>
        </p:nvSpPr>
        <p:spPr>
          <a:xfrm>
            <a:off x="8051184" y="3257188"/>
            <a:ext cx="1018227" cy="400110"/>
          </a:xfrm>
          <a:prstGeom prst="rect">
            <a:avLst/>
          </a:prstGeom>
          <a:noFill/>
        </p:spPr>
        <p:txBody>
          <a:bodyPr wrap="none" rtlCol="0">
            <a:spAutoFit/>
          </a:bodyPr>
          <a:lstStyle/>
          <a:p>
            <a:r>
              <a:rPr lang="en-US" altLang="ja-JP" dirty="0">
                <a:solidFill>
                  <a:srgbClr val="FF0000"/>
                </a:solidFill>
              </a:rPr>
              <a:t>49.05</a:t>
            </a:r>
            <a:r>
              <a:rPr kumimoji="1" lang="en-US" altLang="ja-JP" dirty="0">
                <a:solidFill>
                  <a:srgbClr val="FF0000"/>
                </a:solidFill>
              </a:rPr>
              <a:t>%</a:t>
            </a:r>
          </a:p>
        </p:txBody>
      </p:sp>
      <p:sp>
        <p:nvSpPr>
          <p:cNvPr id="14" name="テキスト ボックス 13">
            <a:extLst>
              <a:ext uri="{FF2B5EF4-FFF2-40B4-BE49-F238E27FC236}">
                <a16:creationId xmlns:a16="http://schemas.microsoft.com/office/drawing/2014/main" id="{B67ECBFE-2864-C646-BFEF-7E38497C94BC}"/>
              </a:ext>
            </a:extLst>
          </p:cNvPr>
          <p:cNvSpPr txBox="1"/>
          <p:nvPr/>
        </p:nvSpPr>
        <p:spPr>
          <a:xfrm>
            <a:off x="8104912" y="4032851"/>
            <a:ext cx="699230" cy="400110"/>
          </a:xfrm>
          <a:prstGeom prst="rect">
            <a:avLst/>
          </a:prstGeom>
          <a:noFill/>
        </p:spPr>
        <p:txBody>
          <a:bodyPr wrap="none" rtlCol="0">
            <a:spAutoFit/>
          </a:bodyPr>
          <a:lstStyle/>
          <a:p>
            <a:r>
              <a:rPr kumimoji="1" lang="en-US" altLang="ja-JP" dirty="0">
                <a:solidFill>
                  <a:srgbClr val="FF0000"/>
                </a:solidFill>
              </a:rPr>
              <a:t>96</a:t>
            </a:r>
            <a:r>
              <a:rPr kumimoji="1" lang="ja-JP" altLang="en-US">
                <a:solidFill>
                  <a:srgbClr val="FF0000"/>
                </a:solidFill>
              </a:rPr>
              <a:t>週</a:t>
            </a:r>
            <a:endParaRPr kumimoji="1" lang="en-US" altLang="ja-JP" dirty="0">
              <a:solidFill>
                <a:srgbClr val="FF0000"/>
              </a:solidFill>
            </a:endParaRPr>
          </a:p>
        </p:txBody>
      </p:sp>
    </p:spTree>
    <p:extLst>
      <p:ext uri="{BB962C8B-B14F-4D97-AF65-F5344CB8AC3E}">
        <p14:creationId xmlns:p14="http://schemas.microsoft.com/office/powerpoint/2010/main" val="3771840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A8CFAD3-FF8B-5743-B37F-A98B155B2996}"/>
              </a:ext>
            </a:extLst>
          </p:cNvPr>
          <p:cNvSpPr/>
          <p:nvPr/>
        </p:nvSpPr>
        <p:spPr>
          <a:xfrm>
            <a:off x="467544" y="371436"/>
            <a:ext cx="8208912" cy="4400628"/>
          </a:xfrm>
          <a:prstGeom prst="rect">
            <a:avLst/>
          </a:prstGeom>
        </p:spPr>
        <p:txBody>
          <a:bodyPr wrap="square">
            <a:spAutoFit/>
          </a:bodyPr>
          <a:lstStyle/>
          <a:p>
            <a:pPr>
              <a:spcAft>
                <a:spcPts val="0"/>
              </a:spcAft>
            </a:pPr>
            <a:r>
              <a:rPr lang="ja-JP" altLang="ja-JP" sz="1600" b="0">
                <a:solidFill>
                  <a:srgbClr val="FF0000"/>
                </a:solidFill>
                <a:latin typeface="MS PGothic" panose="020B0600070205080204" pitchFamily="34" charset="-128"/>
                <a:ea typeface="MS PGothic" panose="020B0600070205080204" pitchFamily="34" charset="-128"/>
                <a:cs typeface="ＭＳ Ｐゴシック" panose="020B0600070205080204" pitchFamily="34" charset="-128"/>
              </a:rPr>
              <a:t>英文雑誌ＧＵＴの編集長</a:t>
            </a:r>
            <a:r>
              <a:rPr lang="en-US" altLang="ja-JP" sz="1600" b="0" dirty="0">
                <a:solidFill>
                  <a:srgbClr val="FF0000"/>
                </a:solidFill>
                <a:latin typeface="MS PGothic" panose="020B0600070205080204" pitchFamily="34" charset="-128"/>
                <a:ea typeface="MS PGothic" panose="020B0600070205080204" pitchFamily="34" charset="-128"/>
                <a:cs typeface="ＭＳ Ｐゴシック" panose="020B0600070205080204" pitchFamily="34" charset="-128"/>
              </a:rPr>
              <a:t>Emad El-Omar</a:t>
            </a:r>
            <a:r>
              <a:rPr lang="ja-JP" altLang="ja-JP" sz="1600" b="0">
                <a:solidFill>
                  <a:srgbClr val="FF0000"/>
                </a:solidFill>
                <a:latin typeface="MS PGothic" panose="020B0600070205080204" pitchFamily="34" charset="-128"/>
                <a:ea typeface="MS PGothic" panose="020B0600070205080204" pitchFamily="34" charset="-128"/>
                <a:cs typeface="ＭＳ Ｐゴシック" panose="020B0600070205080204" pitchFamily="34" charset="-128"/>
              </a:rPr>
              <a:t>教授のコメント</a:t>
            </a:r>
          </a:p>
          <a:p>
            <a:pPr>
              <a:spcAft>
                <a:spcPts val="0"/>
              </a:spcAft>
            </a:pPr>
            <a:r>
              <a:rPr lang="en-US" altLang="ja-JP" sz="1100" b="0" dirty="0">
                <a:latin typeface="MS PGothic" panose="020B0600070205080204" pitchFamily="34" charset="-128"/>
                <a:ea typeface="MS PGothic" panose="020B0600070205080204" pitchFamily="34" charset="-128"/>
                <a:cs typeface="ＭＳ Ｐゴシック" panose="020B0600070205080204" pitchFamily="34" charset="-128"/>
              </a:rPr>
              <a:t> </a:t>
            </a:r>
            <a:endParaRPr lang="ja-JP" altLang="ja-JP" sz="1100" b="0">
              <a:latin typeface="MS PGothic" panose="020B0600070205080204" pitchFamily="34" charset="-128"/>
              <a:ea typeface="MS PGothic" panose="020B0600070205080204" pitchFamily="34" charset="-128"/>
              <a:cs typeface="ＭＳ Ｐゴシック" panose="020B0600070205080204" pitchFamily="34" charset="-128"/>
            </a:endParaRPr>
          </a:p>
          <a:p>
            <a:pPr>
              <a:spcAft>
                <a:spcPts val="0"/>
              </a:spcAft>
            </a:pPr>
            <a:r>
              <a:rPr lang="ja-JP" altLang="ja-JP" sz="1100" b="0">
                <a:latin typeface="MS PGothic" panose="020B0600070205080204" pitchFamily="34" charset="-128"/>
                <a:ea typeface="MS PGothic" panose="020B0600070205080204" pitchFamily="34" charset="-128"/>
                <a:cs typeface="ＭＳ Ｐゴシック" panose="020B0600070205080204" pitchFamily="34" charset="-128"/>
              </a:rPr>
              <a:t>肝細胞癌は世界的な殺人者であり、特に中国で数百万人の命を奪う。がん治療の進歩にもかかわらず、依然として大きな障壁がある。潜在的治癒手術はある程度の希望をもたらすが、早期再発は患者の</a:t>
            </a:r>
            <a:r>
              <a:rPr lang="en-US" altLang="ja-JP" sz="1100" b="0" dirty="0">
                <a:latin typeface="MS PGothic" panose="020B0600070205080204" pitchFamily="34" charset="-128"/>
                <a:ea typeface="MS PGothic" panose="020B0600070205080204" pitchFamily="34" charset="-128"/>
                <a:cs typeface="ＭＳ Ｐゴシック" panose="020B0600070205080204" pitchFamily="34" charset="-128"/>
              </a:rPr>
              <a:t>70</a:t>
            </a:r>
            <a:r>
              <a:rPr lang="ja-JP" altLang="ja-JP" sz="1100" b="0">
                <a:latin typeface="MS PGothic" panose="020B0600070205080204" pitchFamily="34" charset="-128"/>
                <a:ea typeface="MS PGothic" panose="020B0600070205080204" pitchFamily="34" charset="-128"/>
                <a:cs typeface="ＭＳ Ｐゴシック" panose="020B0600070205080204" pitchFamily="34" charset="-128"/>
              </a:rPr>
              <a:t>％の命を奪う。潜在的治癒手術後のアジュバント化学療法は残念な結果である。代わりの治療が緊急に必要とされていており、他の癌で用いられている伝統的な治療法にいくつかの回答を求めるべきことは理に叶っている。 伝統的中医学（</a:t>
            </a:r>
            <a:r>
              <a:rPr lang="en-US" altLang="ja-JP" sz="1100" b="0" dirty="0">
                <a:latin typeface="MS PGothic" panose="020B0600070205080204" pitchFamily="34" charset="-128"/>
                <a:ea typeface="MS PGothic" panose="020B0600070205080204" pitchFamily="34" charset="-128"/>
                <a:cs typeface="ＭＳ Ｐゴシック" panose="020B0600070205080204" pitchFamily="34" charset="-128"/>
              </a:rPr>
              <a:t>TCM</a:t>
            </a:r>
            <a:r>
              <a:rPr lang="ja-JP" altLang="ja-JP" sz="1100" b="0">
                <a:latin typeface="MS PGothic" panose="020B0600070205080204" pitchFamily="34" charset="-128"/>
                <a:ea typeface="MS PGothic" panose="020B0600070205080204" pitchFamily="34" charset="-128"/>
                <a:cs typeface="ＭＳ Ｐゴシック" panose="020B0600070205080204" pitchFamily="34" charset="-128"/>
              </a:rPr>
              <a:t>）では、</a:t>
            </a:r>
            <a:r>
              <a:rPr lang="en-US" altLang="ja-JP" sz="1100" b="0" dirty="0" err="1">
                <a:latin typeface="MS PGothic" panose="020B0600070205080204" pitchFamily="34" charset="-128"/>
                <a:ea typeface="MS PGothic" panose="020B0600070205080204" pitchFamily="34" charset="-128"/>
                <a:cs typeface="ＭＳ Ｐゴシック" panose="020B0600070205080204" pitchFamily="34" charset="-128"/>
              </a:rPr>
              <a:t>Huaier</a:t>
            </a:r>
            <a:r>
              <a:rPr lang="ja-JP" altLang="ja-JP" sz="1100" b="0">
                <a:latin typeface="MS PGothic" panose="020B0600070205080204" pitchFamily="34" charset="-128"/>
                <a:ea typeface="MS PGothic" panose="020B0600070205080204" pitchFamily="34" charset="-128"/>
                <a:cs typeface="ＭＳ Ｐゴシック" panose="020B0600070205080204" pitchFamily="34" charset="-128"/>
              </a:rPr>
              <a:t>、フアイアは、よく知られており、また十分に研究されている。それらは早期の光明は示したが、最初は小集団で観察期間は短かった。その点が、</a:t>
            </a:r>
            <a:r>
              <a:rPr lang="en-US" altLang="ja-JP" sz="1100" b="0" dirty="0">
                <a:latin typeface="MS PGothic" panose="020B0600070205080204" pitchFamily="34" charset="-128"/>
                <a:ea typeface="MS PGothic" panose="020B0600070205080204" pitchFamily="34" charset="-128"/>
                <a:cs typeface="ＭＳ Ｐゴシック" panose="020B0600070205080204" pitchFamily="34" charset="-128"/>
              </a:rPr>
              <a:t>Chen</a:t>
            </a:r>
            <a:r>
              <a:rPr lang="ja-JP" altLang="ja-JP" sz="1100" b="0">
                <a:latin typeface="MS PGothic" panose="020B0600070205080204" pitchFamily="34" charset="-128"/>
                <a:ea typeface="MS PGothic" panose="020B0600070205080204" pitchFamily="34" charset="-128"/>
                <a:cs typeface="ＭＳ Ｐゴシック" panose="020B0600070205080204" pitchFamily="34" charset="-128"/>
              </a:rPr>
              <a:t>らによる最近の研究が私の医学雑誌</a:t>
            </a:r>
            <a:r>
              <a:rPr lang="en-US" altLang="ja-JP" sz="1100" b="0" dirty="0">
                <a:latin typeface="MS PGothic" panose="020B0600070205080204" pitchFamily="34" charset="-128"/>
                <a:ea typeface="MS PGothic" panose="020B0600070205080204" pitchFamily="34" charset="-128"/>
                <a:cs typeface="ＭＳ Ｐゴシック" panose="020B0600070205080204" pitchFamily="34" charset="-128"/>
              </a:rPr>
              <a:t>Gut</a:t>
            </a:r>
            <a:r>
              <a:rPr lang="ja-JP" altLang="ja-JP" sz="1100" b="0">
                <a:latin typeface="MS PGothic" panose="020B0600070205080204" pitchFamily="34" charset="-128"/>
                <a:ea typeface="MS PGothic" panose="020B0600070205080204" pitchFamily="34" charset="-128"/>
                <a:cs typeface="ＭＳ Ｐゴシック" panose="020B0600070205080204" pitchFamily="34" charset="-128"/>
              </a:rPr>
              <a:t>に掲載された理由であり、そしてとても重要で、また歓迎される結果であった。これまでのところ、この研究は最大の多施設、無作為、二群間の第</a:t>
            </a:r>
            <a:r>
              <a:rPr lang="en-US" altLang="ja-JP" sz="1100" b="0" dirty="0">
                <a:latin typeface="MS PGothic" panose="020B0600070205080204" pitchFamily="34" charset="-128"/>
                <a:ea typeface="MS PGothic" panose="020B0600070205080204" pitchFamily="34" charset="-128"/>
                <a:cs typeface="ＭＳ Ｐゴシック" panose="020B0600070205080204" pitchFamily="34" charset="-128"/>
              </a:rPr>
              <a:t>IV</a:t>
            </a:r>
            <a:r>
              <a:rPr lang="ja-JP" altLang="ja-JP" sz="1100" b="0">
                <a:latin typeface="MS PGothic" panose="020B0600070205080204" pitchFamily="34" charset="-128"/>
                <a:ea typeface="MS PGothic" panose="020B0600070205080204" pitchFamily="34" charset="-128"/>
                <a:cs typeface="ＭＳ Ｐゴシック" panose="020B0600070205080204" pitchFamily="34" charset="-128"/>
              </a:rPr>
              <a:t>相臨床試験である。それは臨床的に重要な利点を示し、これは中国だけでなく、肝臓ガンの世界的な分野で歓迎されるだろう。</a:t>
            </a:r>
          </a:p>
          <a:p>
            <a:pPr>
              <a:spcAft>
                <a:spcPts val="0"/>
              </a:spcAft>
            </a:pPr>
            <a:r>
              <a:rPr lang="en-US" altLang="ja-JP" sz="1100" b="0" dirty="0">
                <a:latin typeface="MS PGothic" panose="020B0600070205080204" pitchFamily="34" charset="-128"/>
                <a:ea typeface="MS PGothic" panose="020B0600070205080204" pitchFamily="34" charset="-128"/>
                <a:cs typeface="ＭＳ Ｐゴシック" panose="020B0600070205080204" pitchFamily="34" charset="-128"/>
              </a:rPr>
              <a:t> </a:t>
            </a:r>
            <a:endParaRPr lang="ja-JP" altLang="ja-JP" sz="1100" b="0">
              <a:latin typeface="MS PGothic" panose="020B0600070205080204" pitchFamily="34" charset="-128"/>
              <a:ea typeface="MS PGothic" panose="020B0600070205080204" pitchFamily="34" charset="-128"/>
              <a:cs typeface="ＭＳ Ｐゴシック" panose="020B0600070205080204" pitchFamily="34" charset="-128"/>
            </a:endParaRPr>
          </a:p>
          <a:p>
            <a:pPr>
              <a:spcAft>
                <a:spcPts val="0"/>
              </a:spcAft>
            </a:pPr>
            <a:r>
              <a:rPr lang="ja-JP" altLang="ja-JP" sz="1100" b="0">
                <a:latin typeface="MS PGothic" panose="020B0600070205080204" pitchFamily="34" charset="-128"/>
                <a:ea typeface="MS PGothic" panose="020B0600070205080204" pitchFamily="34" charset="-128"/>
                <a:cs typeface="ＭＳ Ｐゴシック" panose="020B0600070205080204" pitchFamily="34" charset="-128"/>
              </a:rPr>
              <a:t>この研究が非常に徹底したピアレビュープロセスを受けたことが重要である。</a:t>
            </a:r>
            <a:r>
              <a:rPr lang="en-US" altLang="ja-JP" sz="1100" b="0" dirty="0">
                <a:latin typeface="MS PGothic" panose="020B0600070205080204" pitchFamily="34" charset="-128"/>
                <a:ea typeface="MS PGothic" panose="020B0600070205080204" pitchFamily="34" charset="-128"/>
                <a:cs typeface="ＭＳ Ｐゴシック" panose="020B0600070205080204" pitchFamily="34" charset="-128"/>
              </a:rPr>
              <a:t> </a:t>
            </a:r>
            <a:r>
              <a:rPr lang="en-US" altLang="ja-JP" sz="1100" b="0" dirty="0">
                <a:solidFill>
                  <a:srgbClr val="FF0000"/>
                </a:solidFill>
                <a:latin typeface="MS PGothic" panose="020B0600070205080204" pitchFamily="34" charset="-128"/>
                <a:ea typeface="MS PGothic" panose="020B0600070205080204" pitchFamily="34" charset="-128"/>
                <a:cs typeface="ＭＳ Ｐゴシック" panose="020B0600070205080204" pitchFamily="34" charset="-128"/>
              </a:rPr>
              <a:t>5</a:t>
            </a:r>
            <a:r>
              <a:rPr lang="ja-JP" altLang="ja-JP" sz="1100" b="0">
                <a:solidFill>
                  <a:srgbClr val="FF0000"/>
                </a:solidFill>
                <a:latin typeface="MS PGothic" panose="020B0600070205080204" pitchFamily="34" charset="-128"/>
                <a:ea typeface="MS PGothic" panose="020B0600070205080204" pitchFamily="34" charset="-128"/>
                <a:cs typeface="ＭＳ Ｐゴシック" panose="020B0600070205080204" pitchFamily="34" charset="-128"/>
              </a:rPr>
              <a:t>人の国際的な専門家がこの論文をレビューし、全員がレビュープロセスの終了時にすべて満足しており、必要な改訂後に、この研究が</a:t>
            </a:r>
            <a:r>
              <a:rPr lang="en-US" altLang="ja-JP" sz="1100" b="0" dirty="0">
                <a:solidFill>
                  <a:srgbClr val="FF0000"/>
                </a:solidFill>
                <a:latin typeface="MS PGothic" panose="020B0600070205080204" pitchFamily="34" charset="-128"/>
                <a:ea typeface="MS PGothic" panose="020B0600070205080204" pitchFamily="34" charset="-128"/>
                <a:cs typeface="ＭＳ Ｐゴシック" panose="020B0600070205080204" pitchFamily="34" charset="-128"/>
              </a:rPr>
              <a:t>Gut</a:t>
            </a:r>
            <a:r>
              <a:rPr lang="ja-JP" altLang="ja-JP" sz="1100" b="0">
                <a:solidFill>
                  <a:srgbClr val="FF0000"/>
                </a:solidFill>
                <a:latin typeface="MS PGothic" panose="020B0600070205080204" pitchFamily="34" charset="-128"/>
                <a:ea typeface="MS PGothic" panose="020B0600070205080204" pitchFamily="34" charset="-128"/>
                <a:cs typeface="ＭＳ Ｐゴシック" panose="020B0600070205080204" pitchFamily="34" charset="-128"/>
              </a:rPr>
              <a:t>に掲載されるに値することを示している。</a:t>
            </a:r>
            <a:r>
              <a:rPr lang="ja-JP" altLang="ja-JP" sz="1100" b="0">
                <a:latin typeface="MS PGothic" panose="020B0600070205080204" pitchFamily="34" charset="-128"/>
                <a:ea typeface="MS PGothic" panose="020B0600070205080204" pitchFamily="34" charset="-128"/>
                <a:cs typeface="ＭＳ Ｐゴシック" panose="020B0600070205080204" pitchFamily="34" charset="-128"/>
              </a:rPr>
              <a:t>発見されたものが本物で関連性のあるものでなければ、このような厳しいレビューを受けるとほとんどの論文は生き残ることができない。したがって、このレビューを通過したこの原稿を</a:t>
            </a:r>
            <a:r>
              <a:rPr lang="en-US" altLang="ja-JP" sz="1100" b="0" dirty="0">
                <a:latin typeface="MS PGothic" panose="020B0600070205080204" pitchFamily="34" charset="-128"/>
                <a:ea typeface="MS PGothic" panose="020B0600070205080204" pitchFamily="34" charset="-128"/>
                <a:cs typeface="ＭＳ Ｐゴシック" panose="020B0600070205080204" pitchFamily="34" charset="-128"/>
              </a:rPr>
              <a:t>Gut</a:t>
            </a:r>
            <a:r>
              <a:rPr lang="ja-JP" altLang="ja-JP" sz="1100" b="0">
                <a:latin typeface="MS PGothic" panose="020B0600070205080204" pitchFamily="34" charset="-128"/>
                <a:ea typeface="MS PGothic" panose="020B0600070205080204" pitchFamily="34" charset="-128"/>
                <a:cs typeface="ＭＳ Ｐゴシック" panose="020B0600070205080204" pitchFamily="34" charset="-128"/>
              </a:rPr>
              <a:t>に受け入れることを私たちは歓迎した。</a:t>
            </a:r>
          </a:p>
          <a:p>
            <a:pPr>
              <a:spcAft>
                <a:spcPts val="0"/>
              </a:spcAft>
            </a:pPr>
            <a:r>
              <a:rPr lang="en-US" altLang="ja-JP" sz="1100" b="0" dirty="0">
                <a:latin typeface="MS PGothic" panose="020B0600070205080204" pitchFamily="34" charset="-128"/>
                <a:ea typeface="MS PGothic" panose="020B0600070205080204" pitchFamily="34" charset="-128"/>
                <a:cs typeface="ＭＳ Ｐゴシック" panose="020B0600070205080204" pitchFamily="34" charset="-128"/>
              </a:rPr>
              <a:t> </a:t>
            </a:r>
            <a:endParaRPr lang="ja-JP" altLang="ja-JP" sz="1100" b="0">
              <a:latin typeface="MS PGothic" panose="020B0600070205080204" pitchFamily="34" charset="-128"/>
              <a:ea typeface="MS PGothic" panose="020B0600070205080204" pitchFamily="34" charset="-128"/>
              <a:cs typeface="ＭＳ Ｐゴシック" panose="020B0600070205080204" pitchFamily="34" charset="-128"/>
            </a:endParaRPr>
          </a:p>
          <a:p>
            <a:pPr>
              <a:spcAft>
                <a:spcPts val="0"/>
              </a:spcAft>
            </a:pPr>
            <a:r>
              <a:rPr lang="en-US" altLang="ja-JP" sz="1100" b="0" dirty="0">
                <a:latin typeface="MS PGothic" panose="020B0600070205080204" pitchFamily="34" charset="-128"/>
                <a:ea typeface="MS PGothic" panose="020B0600070205080204" pitchFamily="34" charset="-128"/>
                <a:cs typeface="ＭＳ Ｐゴシック" panose="020B0600070205080204" pitchFamily="34" charset="-128"/>
              </a:rPr>
              <a:t>Gut</a:t>
            </a:r>
            <a:r>
              <a:rPr lang="ja-JP" altLang="ja-JP" sz="1100" b="0">
                <a:latin typeface="MS PGothic" panose="020B0600070205080204" pitchFamily="34" charset="-128"/>
                <a:ea typeface="MS PGothic" panose="020B0600070205080204" pitchFamily="34" charset="-128"/>
                <a:cs typeface="ＭＳ Ｐゴシック" panose="020B0600070205080204" pitchFamily="34" charset="-128"/>
              </a:rPr>
              <a:t>の編集長として、私はこの原稿が私の雑誌で受け入れられていることを個人的に非常に喜ばしく思った。最も厳しい研究方法論を遵守している限り、私たちは偏見なく、私たちの専門分野における科学的進歩に貢献することを誇りに思う。</a:t>
            </a:r>
            <a:r>
              <a:rPr lang="en-US" altLang="ja-JP" sz="1100" b="0" dirty="0">
                <a:latin typeface="MS PGothic" panose="020B0600070205080204" pitchFamily="34" charset="-128"/>
                <a:ea typeface="MS PGothic" panose="020B0600070205080204" pitchFamily="34" charset="-128"/>
                <a:cs typeface="ＭＳ Ｐゴシック" panose="020B0600070205080204" pitchFamily="34" charset="-128"/>
              </a:rPr>
              <a:t>TCM</a:t>
            </a:r>
            <a:r>
              <a:rPr lang="ja-JP" altLang="ja-JP" sz="1100" b="0">
                <a:latin typeface="MS PGothic" panose="020B0600070205080204" pitchFamily="34" charset="-128"/>
                <a:ea typeface="MS PGothic" panose="020B0600070205080204" pitchFamily="34" charset="-128"/>
                <a:cs typeface="ＭＳ Ｐゴシック" panose="020B0600070205080204" pitchFamily="34" charset="-128"/>
              </a:rPr>
              <a:t>には多くのものがあり、中国での厳格かつ十分に管理された臨床試験の出現により、世界は中国の医師とその伝統的な実践の知恵と卓越性から恩恵を受けるだろう。</a:t>
            </a:r>
          </a:p>
          <a:p>
            <a:pPr>
              <a:spcAft>
                <a:spcPts val="0"/>
              </a:spcAft>
            </a:pPr>
            <a:r>
              <a:rPr lang="en-US" altLang="ja-JP" sz="1100" b="0" dirty="0">
                <a:latin typeface="MS PGothic" panose="020B0600070205080204" pitchFamily="34" charset="-128"/>
                <a:ea typeface="MS PGothic" panose="020B0600070205080204" pitchFamily="34" charset="-128"/>
                <a:cs typeface="ＭＳ Ｐゴシック" panose="020B0600070205080204" pitchFamily="34" charset="-128"/>
              </a:rPr>
              <a:t> </a:t>
            </a:r>
            <a:endParaRPr lang="ja-JP" altLang="ja-JP" sz="1100" b="0">
              <a:latin typeface="MS PGothic" panose="020B0600070205080204" pitchFamily="34" charset="-128"/>
              <a:ea typeface="MS PGothic" panose="020B0600070205080204" pitchFamily="34" charset="-128"/>
              <a:cs typeface="ＭＳ Ｐゴシック" panose="020B0600070205080204" pitchFamily="34" charset="-128"/>
            </a:endParaRPr>
          </a:p>
          <a:p>
            <a:pPr>
              <a:spcAft>
                <a:spcPts val="0"/>
              </a:spcAft>
            </a:pPr>
            <a:r>
              <a:rPr lang="ja-JP" altLang="ja-JP" sz="1100" b="0">
                <a:latin typeface="MS PGothic" panose="020B0600070205080204" pitchFamily="34" charset="-128"/>
                <a:ea typeface="MS PGothic" panose="020B0600070205080204" pitchFamily="34" charset="-128"/>
                <a:cs typeface="ＭＳ Ｐゴシック" panose="020B0600070205080204" pitchFamily="34" charset="-128"/>
              </a:rPr>
              <a:t>中国の同僚たちが世界と共有している驚くべき進歩と発見に敬意を評したいと思う。</a:t>
            </a:r>
            <a:r>
              <a:rPr lang="en-US" altLang="ja-JP" sz="1100" b="0" dirty="0">
                <a:latin typeface="MS PGothic" panose="020B0600070205080204" pitchFamily="34" charset="-128"/>
                <a:ea typeface="MS PGothic" panose="020B0600070205080204" pitchFamily="34" charset="-128"/>
                <a:cs typeface="ＭＳ Ｐゴシック" panose="020B0600070205080204" pitchFamily="34" charset="-128"/>
              </a:rPr>
              <a:t> Gut</a:t>
            </a:r>
            <a:r>
              <a:rPr lang="ja-JP" altLang="ja-JP" sz="1100" b="0">
                <a:latin typeface="MS PGothic" panose="020B0600070205080204" pitchFamily="34" charset="-128"/>
                <a:ea typeface="MS PGothic" panose="020B0600070205080204" pitchFamily="34" charset="-128"/>
                <a:cs typeface="ＭＳ Ｐゴシック" panose="020B0600070205080204" pitchFamily="34" charset="-128"/>
              </a:rPr>
              <a:t>の編集長（</a:t>
            </a:r>
            <a:r>
              <a:rPr lang="en-US" altLang="ja-JP" sz="1100" b="0" dirty="0">
                <a:latin typeface="MS PGothic" panose="020B0600070205080204" pitchFamily="34" charset="-128"/>
                <a:ea typeface="MS PGothic" panose="020B0600070205080204" pitchFamily="34" charset="-128"/>
                <a:cs typeface="ＭＳ Ｐゴシック" panose="020B0600070205080204" pitchFamily="34" charset="-128"/>
              </a:rPr>
              <a:t>2010</a:t>
            </a:r>
            <a:r>
              <a:rPr lang="ja-JP" altLang="ja-JP" sz="1100" b="0">
                <a:latin typeface="MS PGothic" panose="020B0600070205080204" pitchFamily="34" charset="-128"/>
                <a:ea typeface="MS PGothic" panose="020B0600070205080204" pitchFamily="34" charset="-128"/>
                <a:cs typeface="ＭＳ Ｐゴシック" panose="020B0600070205080204" pitchFamily="34" charset="-128"/>
              </a:rPr>
              <a:t>年以降）の任期中、私は中国の科学と医学の大きな変革を目撃した。私は、中国が</a:t>
            </a:r>
            <a:r>
              <a:rPr lang="en-US" altLang="ja-JP" sz="1100" b="0" dirty="0">
                <a:latin typeface="MS PGothic" panose="020B0600070205080204" pitchFamily="34" charset="-128"/>
                <a:ea typeface="MS PGothic" panose="020B0600070205080204" pitchFamily="34" charset="-128"/>
                <a:cs typeface="ＭＳ Ｐゴシック" panose="020B0600070205080204" pitchFamily="34" charset="-128"/>
              </a:rPr>
              <a:t>GUT</a:t>
            </a:r>
            <a:r>
              <a:rPr lang="ja-JP" altLang="ja-JP" sz="1100" b="0">
                <a:latin typeface="MS PGothic" panose="020B0600070205080204" pitchFamily="34" charset="-128"/>
                <a:ea typeface="MS PGothic" panose="020B0600070205080204" pitchFamily="34" charset="-128"/>
                <a:cs typeface="ＭＳ Ｐゴシック" panose="020B0600070205080204" pitchFamily="34" charset="-128"/>
              </a:rPr>
              <a:t>にアクセプトされた論文の最高の寄稿者の</a:t>
            </a:r>
            <a:r>
              <a:rPr lang="en-US" altLang="ja-JP" sz="1100" b="0" dirty="0">
                <a:latin typeface="MS PGothic" panose="020B0600070205080204" pitchFamily="34" charset="-128"/>
                <a:ea typeface="MS PGothic" panose="020B0600070205080204" pitchFamily="34" charset="-128"/>
                <a:cs typeface="ＭＳ Ｐゴシック" panose="020B0600070205080204" pitchFamily="34" charset="-128"/>
              </a:rPr>
              <a:t>1</a:t>
            </a:r>
            <a:r>
              <a:rPr lang="ja-JP" altLang="ja-JP" sz="1100" b="0">
                <a:latin typeface="MS PGothic" panose="020B0600070205080204" pitchFamily="34" charset="-128"/>
                <a:ea typeface="MS PGothic" panose="020B0600070205080204" pitchFamily="34" charset="-128"/>
                <a:cs typeface="ＭＳ Ｐゴシック" panose="020B0600070205080204" pitchFamily="34" charset="-128"/>
              </a:rPr>
              <a:t>つであることを誇りに思う。長年にわたって中国の同僚を訪れる時間と労力を鑑み、私は本当に友人である彼らに敬意を表し祝福する。</a:t>
            </a:r>
          </a:p>
          <a:p>
            <a:pPr>
              <a:spcAft>
                <a:spcPts val="0"/>
              </a:spcAft>
            </a:pPr>
            <a:r>
              <a:rPr lang="en-US" altLang="ja-JP" sz="1100" b="0" dirty="0">
                <a:latin typeface="MS PGothic" panose="020B0600070205080204" pitchFamily="34" charset="-128"/>
                <a:ea typeface="MS PGothic" panose="020B0600070205080204" pitchFamily="34" charset="-128"/>
                <a:cs typeface="ＭＳ Ｐゴシック" panose="020B0600070205080204" pitchFamily="34" charset="-128"/>
              </a:rPr>
              <a:t> </a:t>
            </a:r>
            <a:endParaRPr lang="ja-JP" altLang="ja-JP" sz="1100" b="0">
              <a:latin typeface="MS PGothic" panose="020B0600070205080204" pitchFamily="34" charset="-128"/>
              <a:ea typeface="MS PGothic" panose="020B0600070205080204" pitchFamily="34" charset="-128"/>
              <a:cs typeface="ＭＳ Ｐゴシック" panose="020B0600070205080204" pitchFamily="34" charset="-128"/>
            </a:endParaRPr>
          </a:p>
          <a:p>
            <a:pPr>
              <a:lnSpc>
                <a:spcPts val="1425"/>
              </a:lnSpc>
              <a:spcAft>
                <a:spcPts val="0"/>
              </a:spcAft>
              <a:tabLst>
                <a:tab pos="266700" algn="l"/>
                <a:tab pos="533400" algn="l"/>
                <a:tab pos="800100" algn="l"/>
                <a:tab pos="1066800" algn="l"/>
                <a:tab pos="1333500" algn="l"/>
                <a:tab pos="1600200" algn="l"/>
                <a:tab pos="1866900" algn="l"/>
                <a:tab pos="2133600" algn="l"/>
                <a:tab pos="2400300" algn="l"/>
                <a:tab pos="2667000" algn="l"/>
                <a:tab pos="2933700" algn="l"/>
                <a:tab pos="3200400" algn="l"/>
              </a:tabLst>
            </a:pPr>
            <a:r>
              <a:rPr lang="en-US" altLang="ja-JP" sz="1100" b="0" dirty="0">
                <a:solidFill>
                  <a:srgbClr val="000000"/>
                </a:solidFill>
                <a:latin typeface="MS PGothic" panose="020B0600070205080204" pitchFamily="34" charset="-128"/>
                <a:ea typeface="MS PGothic" panose="020B0600070205080204" pitchFamily="34" charset="-128"/>
                <a:cs typeface="Helvetica Neue" panose="02000503000000020004" pitchFamily="2" charset="0"/>
              </a:rPr>
              <a:t>Professor Emad M El-Omar</a:t>
            </a:r>
            <a:endParaRPr lang="ja-JP" altLang="ja-JP" sz="1100" b="0">
              <a:latin typeface="MS PGothic" panose="020B0600070205080204" pitchFamily="34" charset="-128"/>
              <a:ea typeface="MS PGothic" panose="020B0600070205080204" pitchFamily="34" charset="-128"/>
              <a:cs typeface="ＭＳ Ｐゴシック" panose="020B0600070205080204" pitchFamily="34" charset="-128"/>
            </a:endParaRPr>
          </a:p>
          <a:p>
            <a:pPr>
              <a:lnSpc>
                <a:spcPts val="1425"/>
              </a:lnSpc>
              <a:spcAft>
                <a:spcPts val="0"/>
              </a:spcAft>
              <a:tabLst>
                <a:tab pos="266700" algn="l"/>
                <a:tab pos="533400" algn="l"/>
                <a:tab pos="800100" algn="l"/>
                <a:tab pos="1066800" algn="l"/>
                <a:tab pos="1333500" algn="l"/>
                <a:tab pos="1600200" algn="l"/>
                <a:tab pos="1866900" algn="l"/>
                <a:tab pos="2133600" algn="l"/>
                <a:tab pos="2400300" algn="l"/>
                <a:tab pos="2667000" algn="l"/>
                <a:tab pos="2933700" algn="l"/>
                <a:tab pos="3200400" algn="l"/>
              </a:tabLst>
            </a:pPr>
            <a:r>
              <a:rPr lang="en-US" altLang="ja-JP" sz="1100" b="0" dirty="0">
                <a:solidFill>
                  <a:srgbClr val="000000"/>
                </a:solidFill>
                <a:latin typeface="MS PGothic" panose="020B0600070205080204" pitchFamily="34" charset="-128"/>
                <a:ea typeface="MS PGothic" panose="020B0600070205080204" pitchFamily="34" charset="-128"/>
                <a:cs typeface="Helvetica Neue" panose="02000503000000020004" pitchFamily="2" charset="0"/>
              </a:rPr>
              <a:t>Editor in Chief, Gut</a:t>
            </a:r>
            <a:endParaRPr lang="ja-JP" altLang="ja-JP" sz="1100" b="0">
              <a:latin typeface="MS PGothic" panose="020B0600070205080204" pitchFamily="34" charset="-128"/>
              <a:ea typeface="MS PGothic" panose="020B0600070205080204" pitchFamily="34" charset="-128"/>
              <a:cs typeface="ＭＳ Ｐゴシック" panose="020B0600070205080204" pitchFamily="34" charset="-128"/>
            </a:endParaRPr>
          </a:p>
        </p:txBody>
      </p:sp>
    </p:spTree>
    <p:extLst>
      <p:ext uri="{BB962C8B-B14F-4D97-AF65-F5344CB8AC3E}">
        <p14:creationId xmlns:p14="http://schemas.microsoft.com/office/powerpoint/2010/main" val="1945949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523FD4-CAD7-6842-9BD0-7240591AD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175" y="495300"/>
            <a:ext cx="6343650" cy="4152900"/>
          </a:xfrm>
          <a:prstGeom prst="rect">
            <a:avLst/>
          </a:prstGeom>
        </p:spPr>
      </p:pic>
      <p:sp>
        <p:nvSpPr>
          <p:cNvPr id="4" name="円/楕円 3">
            <a:extLst>
              <a:ext uri="{FF2B5EF4-FFF2-40B4-BE49-F238E27FC236}">
                <a16:creationId xmlns:a16="http://schemas.microsoft.com/office/drawing/2014/main" id="{4F2CDA34-2008-4F47-B872-58D46159F33B}"/>
              </a:ext>
            </a:extLst>
          </p:cNvPr>
          <p:cNvSpPr/>
          <p:nvPr/>
        </p:nvSpPr>
        <p:spPr bwMode="auto">
          <a:xfrm>
            <a:off x="3167844" y="1947661"/>
            <a:ext cx="2754306" cy="678095"/>
          </a:xfrm>
          <a:prstGeom prst="ellipse">
            <a:avLst/>
          </a:prstGeom>
          <a:noFill/>
          <a:ln w="571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Times" charset="0"/>
              <a:ea typeface="平成明朝" charset="-128"/>
            </a:endParaRPr>
          </a:p>
        </p:txBody>
      </p:sp>
      <p:sp>
        <p:nvSpPr>
          <p:cNvPr id="5" name="テキスト ボックス 4">
            <a:extLst>
              <a:ext uri="{FF2B5EF4-FFF2-40B4-BE49-F238E27FC236}">
                <a16:creationId xmlns:a16="http://schemas.microsoft.com/office/drawing/2014/main" id="{8BD6015B-2B29-0046-AB1A-AEC716895A4A}"/>
              </a:ext>
            </a:extLst>
          </p:cNvPr>
          <p:cNvSpPr txBox="1"/>
          <p:nvPr/>
        </p:nvSpPr>
        <p:spPr>
          <a:xfrm>
            <a:off x="6228184" y="4630365"/>
            <a:ext cx="2808312" cy="461665"/>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DBRCT : Double blinded RCT</a:t>
            </a:r>
            <a:endParaRPr kumimoji="1" lang="en-US" altLang="ja-JP" sz="1200" dirty="0">
              <a:latin typeface="Arial" panose="020B0604020202020204" pitchFamily="34" charset="0"/>
              <a:cs typeface="Arial" panose="020B0604020202020204" pitchFamily="34" charset="0"/>
            </a:endParaRPr>
          </a:p>
          <a:p>
            <a:r>
              <a:rPr kumimoji="1" lang="en-US" altLang="ja-JP" sz="1200" dirty="0">
                <a:latin typeface="Arial" panose="020B0604020202020204" pitchFamily="34" charset="0"/>
                <a:cs typeface="Arial" panose="020B0604020202020204" pitchFamily="34" charset="0"/>
              </a:rPr>
              <a:t>RCT : Randomized controlled trial</a:t>
            </a:r>
          </a:p>
        </p:txBody>
      </p:sp>
    </p:spTree>
    <p:extLst>
      <p:ext uri="{BB962C8B-B14F-4D97-AF65-F5344CB8AC3E}">
        <p14:creationId xmlns:p14="http://schemas.microsoft.com/office/powerpoint/2010/main" val="240714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F74A270-B6CA-884B-B5EF-13C6FADB41D9}"/>
              </a:ext>
            </a:extLst>
          </p:cNvPr>
          <p:cNvGraphicFramePr>
            <a:graphicFrameLocks noGrp="1"/>
          </p:cNvGraphicFramePr>
          <p:nvPr>
            <p:extLst>
              <p:ext uri="{D42A27DB-BD31-4B8C-83A1-F6EECF244321}">
                <p14:modId xmlns:p14="http://schemas.microsoft.com/office/powerpoint/2010/main" val="3387693243"/>
              </p:ext>
            </p:extLst>
          </p:nvPr>
        </p:nvGraphicFramePr>
        <p:xfrm>
          <a:off x="251520" y="441357"/>
          <a:ext cx="8568952" cy="4457544"/>
        </p:xfrm>
        <a:graphic>
          <a:graphicData uri="http://schemas.openxmlformats.org/drawingml/2006/table">
            <a:tbl>
              <a:tblPr firstRow="1" bandRow="1">
                <a:tableStyleId>{5C22544A-7EE6-4342-B048-85BDC9FD1C3A}</a:tableStyleId>
              </a:tblPr>
              <a:tblGrid>
                <a:gridCol w="6714478">
                  <a:extLst>
                    <a:ext uri="{9D8B030D-6E8A-4147-A177-3AD203B41FA5}">
                      <a16:colId xmlns:a16="http://schemas.microsoft.com/office/drawing/2014/main" val="3429100333"/>
                    </a:ext>
                  </a:extLst>
                </a:gridCol>
                <a:gridCol w="1854474">
                  <a:extLst>
                    <a:ext uri="{9D8B030D-6E8A-4147-A177-3AD203B41FA5}">
                      <a16:colId xmlns:a16="http://schemas.microsoft.com/office/drawing/2014/main" val="1315923429"/>
                    </a:ext>
                  </a:extLst>
                </a:gridCol>
              </a:tblGrid>
              <a:tr h="495144">
                <a:tc>
                  <a:txBody>
                    <a:bodyPr/>
                    <a:lstStyle/>
                    <a:p>
                      <a:pPr marL="0" marR="0" lvl="0" indent="0" algn="l" defTabSz="914328" rtl="0" eaLnBrk="1" fontAlgn="auto" latinLnBrk="0" hangingPunct="1">
                        <a:lnSpc>
                          <a:spcPct val="100000"/>
                        </a:lnSpc>
                        <a:spcBef>
                          <a:spcPts val="0"/>
                        </a:spcBef>
                        <a:spcAft>
                          <a:spcPts val="0"/>
                        </a:spcAft>
                        <a:buClrTx/>
                        <a:buSzTx/>
                        <a:buFontTx/>
                        <a:buNone/>
                        <a:tabLst/>
                        <a:defRPr/>
                      </a:pPr>
                      <a:r>
                        <a:rPr lang="en-US" altLang="ja-JP" sz="1400" b="0" u="none" strike="noStrike" dirty="0" err="1">
                          <a:solidFill>
                            <a:schemeClr val="tx1"/>
                          </a:solidFill>
                          <a:effectLst/>
                          <a:latin typeface="Arial" panose="020B0604020202020204" pitchFamily="34" charset="0"/>
                          <a:cs typeface="Arial" panose="020B0604020202020204" pitchFamily="34" charset="0"/>
                        </a:rPr>
                        <a:t>Huaier</a:t>
                      </a:r>
                      <a:r>
                        <a:rPr lang="en-US" altLang="ja-JP" sz="1400" b="0" u="none" strike="noStrike" dirty="0">
                          <a:solidFill>
                            <a:schemeClr val="tx1"/>
                          </a:solidFill>
                          <a:effectLst/>
                          <a:latin typeface="Arial" panose="020B0604020202020204" pitchFamily="34" charset="0"/>
                          <a:cs typeface="Arial" panose="020B0604020202020204" pitchFamily="34" charset="0"/>
                        </a:rPr>
                        <a:t> Granule As Adjuvant Therapy for Colorectal Cancer After Radical Surgery</a:t>
                      </a:r>
                      <a:endParaRPr lang="en-US" altLang="ja-JP" sz="14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68580" marR="68580" marT="34290" marB="34290" anchor="ctr"/>
                </a:tc>
                <a:tc>
                  <a:txBody>
                    <a:bodyPr/>
                    <a:lstStyle/>
                    <a:p>
                      <a:pPr marL="0" marR="0" lvl="0" indent="0" algn="l" defTabSz="914328" rtl="0" eaLnBrk="1" fontAlgn="auto" latinLnBrk="0" hangingPunct="1">
                        <a:lnSpc>
                          <a:spcPct val="100000"/>
                        </a:lnSpc>
                        <a:spcBef>
                          <a:spcPts val="0"/>
                        </a:spcBef>
                        <a:spcAft>
                          <a:spcPts val="0"/>
                        </a:spcAft>
                        <a:buClrTx/>
                        <a:buSzTx/>
                        <a:buFontTx/>
                        <a:buNone/>
                        <a:tabLst/>
                        <a:defRPr/>
                      </a:pPr>
                      <a:r>
                        <a:rPr lang="en-US" altLang="ja-JP" sz="1400" u="none" strike="noStrike" dirty="0">
                          <a:effectLst/>
                          <a:latin typeface="Arial" panose="020B0604020202020204" pitchFamily="34" charset="0"/>
                          <a:cs typeface="Arial" panose="020B0604020202020204" pitchFamily="34" charset="0"/>
                        </a:rPr>
                        <a:t>Colorectal Cancer</a:t>
                      </a:r>
                      <a:endParaRPr lang="en-US" altLang="ja-JP" sz="1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p>
                      <a:endParaRPr kumimoji="1" lang="ja-JP" altLang="en-US" sz="1000" b="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3011011830"/>
                  </a:ext>
                </a:extLst>
              </a:tr>
              <a:tr h="495144">
                <a:tc>
                  <a:txBody>
                    <a:bodyPr/>
                    <a:lstStyle/>
                    <a:p>
                      <a:pPr algn="l" fontAlgn="ctr"/>
                      <a:r>
                        <a:rPr lang="en-US" altLang="ja-JP" sz="1400" b="0" u="none" strike="noStrike" dirty="0">
                          <a:solidFill>
                            <a:schemeClr val="tx1"/>
                          </a:solidFill>
                          <a:effectLst/>
                          <a:latin typeface="Arial" panose="020B0604020202020204" pitchFamily="34" charset="0"/>
                          <a:cs typeface="Arial" panose="020B0604020202020204" pitchFamily="34" charset="0"/>
                        </a:rPr>
                        <a:t>Adjuvant Chemotherapy Combined With </a:t>
                      </a:r>
                      <a:r>
                        <a:rPr lang="en-US" altLang="ja-JP" sz="1400" b="0" u="none" strike="noStrike" dirty="0" err="1">
                          <a:solidFill>
                            <a:schemeClr val="tx1"/>
                          </a:solidFill>
                          <a:effectLst/>
                          <a:latin typeface="Arial" panose="020B0604020202020204" pitchFamily="34" charset="0"/>
                          <a:cs typeface="Arial" panose="020B0604020202020204" pitchFamily="34" charset="0"/>
                        </a:rPr>
                        <a:t>Huaier</a:t>
                      </a:r>
                      <a:r>
                        <a:rPr lang="en-US" altLang="ja-JP" sz="1400" b="0" u="none" strike="noStrike" dirty="0">
                          <a:solidFill>
                            <a:schemeClr val="tx1"/>
                          </a:solidFill>
                          <a:effectLst/>
                          <a:latin typeface="Arial" panose="020B0604020202020204" pitchFamily="34" charset="0"/>
                          <a:cs typeface="Arial" panose="020B0604020202020204" pitchFamily="34" charset="0"/>
                        </a:rPr>
                        <a:t> Granule for Treating High-risk Stage II, Stage III Colorectal Cancer</a:t>
                      </a:r>
                      <a:endParaRPr lang="en-US" altLang="ja-JP" sz="14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68580" marR="68580" marT="34290" marB="34290" anchor="ctr"/>
                </a:tc>
                <a:tc>
                  <a:txBody>
                    <a:bodyPr/>
                    <a:lstStyle/>
                    <a:p>
                      <a:pPr marL="0" marR="0" lvl="0" indent="0" algn="l" defTabSz="914328" rtl="0" eaLnBrk="1" fontAlgn="auto" latinLnBrk="0" hangingPunct="1">
                        <a:lnSpc>
                          <a:spcPct val="100000"/>
                        </a:lnSpc>
                        <a:spcBef>
                          <a:spcPts val="0"/>
                        </a:spcBef>
                        <a:spcAft>
                          <a:spcPts val="0"/>
                        </a:spcAft>
                        <a:buClrTx/>
                        <a:buSzTx/>
                        <a:buFontTx/>
                        <a:buNone/>
                        <a:tabLst/>
                        <a:defRPr/>
                      </a:pPr>
                      <a:r>
                        <a:rPr lang="en-US" altLang="ja-JP" sz="1400" u="none" strike="noStrike" dirty="0">
                          <a:effectLst/>
                          <a:latin typeface="Arial" panose="020B0604020202020204" pitchFamily="34" charset="0"/>
                          <a:cs typeface="Arial" panose="020B0604020202020204" pitchFamily="34" charset="0"/>
                        </a:rPr>
                        <a:t>Colorectal Cancer</a:t>
                      </a:r>
                      <a:endParaRPr lang="en-US" altLang="ja-JP" sz="1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p>
                      <a:endParaRPr kumimoji="1" lang="ja-JP" altLang="en-US" sz="1000" b="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749525001"/>
                  </a:ext>
                </a:extLst>
              </a:tr>
              <a:tr h="495144">
                <a:tc>
                  <a:txBody>
                    <a:bodyPr/>
                    <a:lstStyle/>
                    <a:p>
                      <a:pPr marL="0" marR="0" lvl="0" indent="0" algn="l" defTabSz="914328" rtl="0" eaLnBrk="1" fontAlgn="auto" latinLnBrk="0" hangingPunct="1">
                        <a:lnSpc>
                          <a:spcPct val="100000"/>
                        </a:lnSpc>
                        <a:spcBef>
                          <a:spcPts val="0"/>
                        </a:spcBef>
                        <a:spcAft>
                          <a:spcPts val="0"/>
                        </a:spcAft>
                        <a:buClrTx/>
                        <a:buSzTx/>
                        <a:buFontTx/>
                        <a:buNone/>
                        <a:tabLst/>
                        <a:defRPr/>
                      </a:pPr>
                      <a:r>
                        <a:rPr lang="en-US" altLang="ja-JP" sz="1400" b="0" u="none" strike="noStrike" dirty="0" err="1">
                          <a:effectLst/>
                          <a:latin typeface="Arial" panose="020B0604020202020204" pitchFamily="34" charset="0"/>
                          <a:cs typeface="Arial" panose="020B0604020202020204" pitchFamily="34" charset="0"/>
                        </a:rPr>
                        <a:t>Huaier</a:t>
                      </a:r>
                      <a:r>
                        <a:rPr lang="en-US" altLang="ja-JP" sz="1400" b="0" u="none" strike="noStrike" dirty="0">
                          <a:effectLst/>
                          <a:latin typeface="Arial" panose="020B0604020202020204" pitchFamily="34" charset="0"/>
                          <a:cs typeface="Arial" panose="020B0604020202020204" pitchFamily="34" charset="0"/>
                        </a:rPr>
                        <a:t> Granule for Prevention of Disease Progression of </a:t>
                      </a:r>
                      <a:r>
                        <a:rPr lang="en-US" altLang="ja-JP" sz="1400" b="0" u="none" strike="noStrike" dirty="0" err="1">
                          <a:effectLst/>
                          <a:latin typeface="Arial" panose="020B0604020202020204" pitchFamily="34" charset="0"/>
                          <a:cs typeface="Arial" panose="020B0604020202020204" pitchFamily="34" charset="0"/>
                        </a:rPr>
                        <a:t>Hepatocarcinoma</a:t>
                      </a:r>
                      <a:r>
                        <a:rPr lang="en-US" altLang="ja-JP" sz="1400" b="0" u="none" strike="noStrike" dirty="0">
                          <a:effectLst/>
                          <a:latin typeface="Arial" panose="020B0604020202020204" pitchFamily="34" charset="0"/>
                          <a:cs typeface="Arial" panose="020B0604020202020204" pitchFamily="34" charset="0"/>
                        </a:rPr>
                        <a:t> After Non-radical Hepatectomy</a:t>
                      </a:r>
                      <a:endParaRPr lang="en-US" altLang="ja-JP" sz="1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68580" marR="68580" marT="34290" marB="34290" anchor="ctr"/>
                </a:tc>
                <a:tc>
                  <a:txBody>
                    <a:bodyPr/>
                    <a:lstStyle/>
                    <a:p>
                      <a:pPr marL="0" marR="0" lvl="0" indent="0" algn="l" defTabSz="914328" rtl="0" eaLnBrk="1" fontAlgn="auto" latinLnBrk="0" hangingPunct="1">
                        <a:lnSpc>
                          <a:spcPct val="100000"/>
                        </a:lnSpc>
                        <a:spcBef>
                          <a:spcPts val="0"/>
                        </a:spcBef>
                        <a:spcAft>
                          <a:spcPts val="0"/>
                        </a:spcAft>
                        <a:buClrTx/>
                        <a:buSzTx/>
                        <a:buFontTx/>
                        <a:buNone/>
                        <a:tabLst/>
                        <a:defRPr/>
                      </a:pPr>
                      <a:r>
                        <a:rPr lang="en-US" altLang="ja-JP" sz="1400" u="none" strike="noStrike" dirty="0">
                          <a:effectLst/>
                          <a:latin typeface="Arial" panose="020B0604020202020204" pitchFamily="34" charset="0"/>
                          <a:cs typeface="Arial" panose="020B0604020202020204" pitchFamily="34" charset="0"/>
                        </a:rPr>
                        <a:t>Hepatic Carcinoma</a:t>
                      </a:r>
                      <a:endParaRPr lang="en-US" altLang="ja-JP" sz="1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p>
                      <a:endParaRPr kumimoji="1" lang="ja-JP" altLang="en-US" sz="1000" b="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3148485287"/>
                  </a:ext>
                </a:extLst>
              </a:tr>
              <a:tr h="495144">
                <a:tc>
                  <a:txBody>
                    <a:bodyPr/>
                    <a:lstStyle/>
                    <a:p>
                      <a:pPr marL="0" marR="0" lvl="0" indent="0" algn="l" defTabSz="914328" rtl="0" eaLnBrk="1" fontAlgn="auto" latinLnBrk="0" hangingPunct="1">
                        <a:lnSpc>
                          <a:spcPct val="100000"/>
                        </a:lnSpc>
                        <a:spcBef>
                          <a:spcPts val="0"/>
                        </a:spcBef>
                        <a:spcAft>
                          <a:spcPts val="0"/>
                        </a:spcAft>
                        <a:buClrTx/>
                        <a:buSzTx/>
                        <a:buFontTx/>
                        <a:buNone/>
                        <a:tabLst/>
                        <a:defRPr/>
                      </a:pPr>
                      <a:r>
                        <a:rPr lang="en-US" altLang="ja-JP" sz="1400" b="0" u="none" strike="noStrike" dirty="0" err="1">
                          <a:effectLst/>
                          <a:latin typeface="Arial" panose="020B0604020202020204" pitchFamily="34" charset="0"/>
                          <a:cs typeface="Arial" panose="020B0604020202020204" pitchFamily="34" charset="0"/>
                        </a:rPr>
                        <a:t>Hu</a:t>
                      </a:r>
                      <a:r>
                        <a:rPr lang="en-US" altLang="ja-JP" sz="1400" b="0" u="none" strike="noStrike" dirty="0" err="1">
                          <a:solidFill>
                            <a:schemeClr val="tx1"/>
                          </a:solidFill>
                          <a:effectLst/>
                          <a:latin typeface="Arial" panose="020B0604020202020204" pitchFamily="34" charset="0"/>
                          <a:cs typeface="Arial" panose="020B0604020202020204" pitchFamily="34" charset="0"/>
                        </a:rPr>
                        <a:t>aier</a:t>
                      </a:r>
                      <a:r>
                        <a:rPr lang="en-US" altLang="ja-JP" sz="1400" b="0" u="none" strike="noStrike" dirty="0">
                          <a:solidFill>
                            <a:schemeClr val="tx1"/>
                          </a:solidFill>
                          <a:effectLst/>
                          <a:latin typeface="Arial" panose="020B0604020202020204" pitchFamily="34" charset="0"/>
                          <a:cs typeface="Arial" panose="020B0604020202020204" pitchFamily="34" charset="0"/>
                        </a:rPr>
                        <a:t> Granule in Treating Women With Triple Negative Breast Cancer</a:t>
                      </a:r>
                      <a:endParaRPr lang="en-US" altLang="ja-JP" sz="14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68580" marR="68580" marT="34290" marB="34290" anchor="ctr"/>
                </a:tc>
                <a:tc>
                  <a:txBody>
                    <a:bodyPr/>
                    <a:lstStyle/>
                    <a:p>
                      <a:pPr marL="0" marR="0" lvl="0" indent="0" algn="l" defTabSz="914328" rtl="0" eaLnBrk="1" fontAlgn="auto" latinLnBrk="0" hangingPunct="1">
                        <a:lnSpc>
                          <a:spcPct val="100000"/>
                        </a:lnSpc>
                        <a:spcBef>
                          <a:spcPts val="0"/>
                        </a:spcBef>
                        <a:spcAft>
                          <a:spcPts val="0"/>
                        </a:spcAft>
                        <a:buClrTx/>
                        <a:buSzTx/>
                        <a:buFontTx/>
                        <a:buNone/>
                        <a:tabLst/>
                        <a:defRPr/>
                      </a:pPr>
                      <a:r>
                        <a:rPr lang="en-US" altLang="ja-JP" sz="1400" u="none" strike="noStrike" dirty="0">
                          <a:effectLst/>
                          <a:latin typeface="Arial" panose="020B0604020202020204" pitchFamily="34" charset="0"/>
                          <a:cs typeface="Arial" panose="020B0604020202020204" pitchFamily="34" charset="0"/>
                        </a:rPr>
                        <a:t>Triple Negative Breast Cancer</a:t>
                      </a:r>
                      <a:endParaRPr lang="en-US" altLang="ja-JP" sz="1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68580" marR="68580" marT="34290" marB="34290" anchor="ctr"/>
                </a:tc>
                <a:extLst>
                  <a:ext uri="{0D108BD9-81ED-4DB2-BD59-A6C34878D82A}">
                    <a16:rowId xmlns:a16="http://schemas.microsoft.com/office/drawing/2014/main" val="3772859440"/>
                  </a:ext>
                </a:extLst>
              </a:tr>
              <a:tr h="495144">
                <a:tc>
                  <a:txBody>
                    <a:bodyPr/>
                    <a:lstStyle/>
                    <a:p>
                      <a:pPr marL="0" marR="0" lvl="0" indent="0" algn="l" defTabSz="914328" rtl="0" eaLnBrk="1" fontAlgn="auto" latinLnBrk="0" hangingPunct="1">
                        <a:lnSpc>
                          <a:spcPct val="100000"/>
                        </a:lnSpc>
                        <a:spcBef>
                          <a:spcPts val="0"/>
                        </a:spcBef>
                        <a:spcAft>
                          <a:spcPts val="0"/>
                        </a:spcAft>
                        <a:buClrTx/>
                        <a:buSzTx/>
                        <a:buFontTx/>
                        <a:buNone/>
                        <a:tabLst/>
                        <a:defRPr/>
                      </a:pPr>
                      <a:r>
                        <a:rPr lang="en-US" altLang="ja-JP" sz="1400" b="0" u="none" strike="noStrike" dirty="0" err="1">
                          <a:effectLst/>
                          <a:latin typeface="Arial" panose="020B0604020202020204" pitchFamily="34" charset="0"/>
                          <a:cs typeface="Arial" panose="020B0604020202020204" pitchFamily="34" charset="0"/>
                        </a:rPr>
                        <a:t>Huaier</a:t>
                      </a:r>
                      <a:r>
                        <a:rPr lang="en-US" altLang="ja-JP" sz="1400" b="0" u="none" strike="noStrike" dirty="0">
                          <a:effectLst/>
                          <a:latin typeface="Arial" panose="020B0604020202020204" pitchFamily="34" charset="0"/>
                          <a:cs typeface="Arial" panose="020B0604020202020204" pitchFamily="34" charset="0"/>
                        </a:rPr>
                        <a:t> Granule for Prevention of Recurrence and Metastasis of Stage II and III Non-small Cell Lung Cancer (NSCLC)</a:t>
                      </a:r>
                      <a:endParaRPr lang="en-US" altLang="ja-JP" sz="1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68580" marR="68580" marT="34290" marB="34290" anchor="ctr"/>
                </a:tc>
                <a:tc>
                  <a:txBody>
                    <a:bodyPr/>
                    <a:lstStyle/>
                    <a:p>
                      <a:pPr marL="0" marR="0" lvl="0" indent="0" algn="l" defTabSz="914328" rtl="0" eaLnBrk="1" fontAlgn="auto" latinLnBrk="0" hangingPunct="1">
                        <a:lnSpc>
                          <a:spcPct val="100000"/>
                        </a:lnSpc>
                        <a:spcBef>
                          <a:spcPts val="0"/>
                        </a:spcBef>
                        <a:spcAft>
                          <a:spcPts val="0"/>
                        </a:spcAft>
                        <a:buClrTx/>
                        <a:buSzTx/>
                        <a:buFontTx/>
                        <a:buNone/>
                        <a:tabLst/>
                        <a:defRPr/>
                      </a:pPr>
                      <a:r>
                        <a:rPr lang="en-US" altLang="ja-JP" sz="1400" u="none" strike="noStrike" dirty="0">
                          <a:effectLst/>
                          <a:latin typeface="Arial" panose="020B0604020202020204" pitchFamily="34" charset="0"/>
                          <a:cs typeface="Arial" panose="020B0604020202020204" pitchFamily="34" charset="0"/>
                        </a:rPr>
                        <a:t>Non-small Cell Lung Cancer</a:t>
                      </a:r>
                      <a:endParaRPr lang="en-US" altLang="ja-JP" sz="1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68580" marR="68580" marT="34290" marB="34290" anchor="ctr"/>
                </a:tc>
                <a:extLst>
                  <a:ext uri="{0D108BD9-81ED-4DB2-BD59-A6C34878D82A}">
                    <a16:rowId xmlns:a16="http://schemas.microsoft.com/office/drawing/2014/main" val="3486057573"/>
                  </a:ext>
                </a:extLst>
              </a:tr>
              <a:tr h="495144">
                <a:tc>
                  <a:txBody>
                    <a:bodyPr/>
                    <a:lstStyle/>
                    <a:p>
                      <a:pPr marL="0" marR="0" lvl="0" indent="0" algn="l" defTabSz="914328" rtl="0" eaLnBrk="1" fontAlgn="auto" latinLnBrk="0" hangingPunct="1">
                        <a:lnSpc>
                          <a:spcPct val="100000"/>
                        </a:lnSpc>
                        <a:spcBef>
                          <a:spcPts val="0"/>
                        </a:spcBef>
                        <a:spcAft>
                          <a:spcPts val="0"/>
                        </a:spcAft>
                        <a:buClrTx/>
                        <a:buSzTx/>
                        <a:buFontTx/>
                        <a:buNone/>
                        <a:tabLst/>
                        <a:defRPr/>
                      </a:pPr>
                      <a:r>
                        <a:rPr lang="en-US" altLang="ja-JP" sz="1400" b="0" u="none" strike="noStrike" dirty="0" err="1">
                          <a:effectLst/>
                          <a:latin typeface="Arial" panose="020B0604020202020204" pitchFamily="34" charset="0"/>
                          <a:cs typeface="Arial" panose="020B0604020202020204" pitchFamily="34" charset="0"/>
                        </a:rPr>
                        <a:t>Huaier</a:t>
                      </a:r>
                      <a:r>
                        <a:rPr lang="en-US" altLang="ja-JP" sz="1400" b="0" u="none" strike="noStrike" dirty="0">
                          <a:effectLst/>
                          <a:latin typeface="Arial" panose="020B0604020202020204" pitchFamily="34" charset="0"/>
                          <a:cs typeface="Arial" panose="020B0604020202020204" pitchFamily="34" charset="0"/>
                        </a:rPr>
                        <a:t> Granules for Prevention of Recurrence and Metastasis of Colorectal Cancer Patients Following Radical Surgery</a:t>
                      </a:r>
                      <a:endParaRPr lang="en-US" altLang="ja-JP" sz="1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68580" marR="68580" marT="34290" marB="34290" anchor="ctr"/>
                </a:tc>
                <a:tc>
                  <a:txBody>
                    <a:bodyPr/>
                    <a:lstStyle/>
                    <a:p>
                      <a:pPr marL="0" marR="0" lvl="0" indent="0" algn="l" defTabSz="914328" rtl="0" eaLnBrk="1" fontAlgn="auto" latinLnBrk="0" hangingPunct="1">
                        <a:lnSpc>
                          <a:spcPct val="100000"/>
                        </a:lnSpc>
                        <a:spcBef>
                          <a:spcPts val="0"/>
                        </a:spcBef>
                        <a:spcAft>
                          <a:spcPts val="0"/>
                        </a:spcAft>
                        <a:buClrTx/>
                        <a:buSzTx/>
                        <a:buFontTx/>
                        <a:buNone/>
                        <a:tabLst/>
                        <a:defRPr/>
                      </a:pPr>
                      <a:r>
                        <a:rPr lang="en-US" altLang="ja-JP" sz="1400" u="none" strike="noStrike" dirty="0">
                          <a:effectLst/>
                          <a:latin typeface="Arial" panose="020B0604020202020204" pitchFamily="34" charset="0"/>
                          <a:cs typeface="Arial" panose="020B0604020202020204" pitchFamily="34" charset="0"/>
                        </a:rPr>
                        <a:t>Colorectal Cancer</a:t>
                      </a:r>
                      <a:endParaRPr lang="en-US" altLang="ja-JP" sz="1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p>
                      <a:endParaRPr kumimoji="1" lang="ja-JP" altLang="en-US" sz="1000" b="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748294878"/>
                  </a:ext>
                </a:extLst>
              </a:tr>
              <a:tr h="495144">
                <a:tc>
                  <a:txBody>
                    <a:bodyPr/>
                    <a:lstStyle/>
                    <a:p>
                      <a:pPr marL="0" marR="0" lvl="0" indent="0" algn="l" defTabSz="914328" rtl="0" eaLnBrk="1" fontAlgn="auto" latinLnBrk="0" hangingPunct="1">
                        <a:lnSpc>
                          <a:spcPct val="100000"/>
                        </a:lnSpc>
                        <a:spcBef>
                          <a:spcPts val="0"/>
                        </a:spcBef>
                        <a:spcAft>
                          <a:spcPts val="0"/>
                        </a:spcAft>
                        <a:buClrTx/>
                        <a:buSzTx/>
                        <a:buFontTx/>
                        <a:buNone/>
                        <a:tabLst/>
                        <a:defRPr/>
                      </a:pPr>
                      <a:r>
                        <a:rPr lang="en-US" altLang="ja-JP" sz="1400" b="0" u="none" strike="noStrike" dirty="0" err="1">
                          <a:effectLst/>
                          <a:latin typeface="Arial" panose="020B0604020202020204" pitchFamily="34" charset="0"/>
                          <a:cs typeface="Arial" panose="020B0604020202020204" pitchFamily="34" charset="0"/>
                        </a:rPr>
                        <a:t>Huaier</a:t>
                      </a:r>
                      <a:r>
                        <a:rPr lang="en-US" altLang="ja-JP" sz="1400" b="0" u="none" strike="noStrike" dirty="0">
                          <a:effectLst/>
                          <a:latin typeface="Arial" panose="020B0604020202020204" pitchFamily="34" charset="0"/>
                          <a:cs typeface="Arial" panose="020B0604020202020204" pitchFamily="34" charset="0"/>
                        </a:rPr>
                        <a:t> Granule for Prevention of Recurrence and Metastasis of </a:t>
                      </a:r>
                      <a:r>
                        <a:rPr lang="en-US" altLang="ja-JP" sz="1400" b="0" u="none" strike="noStrike" dirty="0" err="1">
                          <a:effectLst/>
                          <a:latin typeface="Arial" panose="020B0604020202020204" pitchFamily="34" charset="0"/>
                          <a:cs typeface="Arial" panose="020B0604020202020204" pitchFamily="34" charset="0"/>
                        </a:rPr>
                        <a:t>Hepatocarcinoma</a:t>
                      </a:r>
                      <a:r>
                        <a:rPr lang="en-US" altLang="ja-JP" sz="1400" b="0" u="none" strike="noStrike" dirty="0">
                          <a:effectLst/>
                          <a:latin typeface="Arial" panose="020B0604020202020204" pitchFamily="34" charset="0"/>
                          <a:cs typeface="Arial" panose="020B0604020202020204" pitchFamily="34" charset="0"/>
                        </a:rPr>
                        <a:t> Following Local Ablation</a:t>
                      </a:r>
                      <a:endParaRPr lang="en-US" altLang="ja-JP" sz="1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68580" marR="68580" marT="34290" marB="34290" anchor="ctr"/>
                </a:tc>
                <a:tc>
                  <a:txBody>
                    <a:bodyPr/>
                    <a:lstStyle/>
                    <a:p>
                      <a:pPr marL="0" marR="0" lvl="0" indent="0" algn="l" defTabSz="914328" rtl="0" eaLnBrk="1" fontAlgn="auto" latinLnBrk="0" hangingPunct="1">
                        <a:lnSpc>
                          <a:spcPct val="100000"/>
                        </a:lnSpc>
                        <a:spcBef>
                          <a:spcPts val="0"/>
                        </a:spcBef>
                        <a:spcAft>
                          <a:spcPts val="0"/>
                        </a:spcAft>
                        <a:buClrTx/>
                        <a:buSzTx/>
                        <a:buFontTx/>
                        <a:buNone/>
                        <a:tabLst/>
                        <a:defRPr/>
                      </a:pPr>
                      <a:r>
                        <a:rPr lang="en-US" altLang="ja-JP" sz="1400" u="none" strike="noStrike" dirty="0" err="1">
                          <a:effectLst/>
                          <a:latin typeface="Arial" panose="020B0604020202020204" pitchFamily="34" charset="0"/>
                          <a:cs typeface="Arial" panose="020B0604020202020204" pitchFamily="34" charset="0"/>
                        </a:rPr>
                        <a:t>Hepatocarcinoma</a:t>
                      </a:r>
                      <a:endParaRPr lang="en-US" altLang="ja-JP" sz="1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p>
                      <a:endParaRPr kumimoji="1" lang="ja-JP" altLang="en-US" sz="1000" b="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2012729525"/>
                  </a:ext>
                </a:extLst>
              </a:tr>
              <a:tr h="495144">
                <a:tc>
                  <a:txBody>
                    <a:bodyPr/>
                    <a:lstStyle/>
                    <a:p>
                      <a:pPr marL="0" marR="0" lvl="0" indent="0" algn="l" defTabSz="914328" rtl="0" eaLnBrk="1" fontAlgn="auto" latinLnBrk="0" hangingPunct="1">
                        <a:lnSpc>
                          <a:spcPct val="100000"/>
                        </a:lnSpc>
                        <a:spcBef>
                          <a:spcPts val="0"/>
                        </a:spcBef>
                        <a:spcAft>
                          <a:spcPts val="0"/>
                        </a:spcAft>
                        <a:buClrTx/>
                        <a:buSzTx/>
                        <a:buFontTx/>
                        <a:buNone/>
                        <a:tabLst/>
                        <a:defRPr/>
                      </a:pPr>
                      <a:r>
                        <a:rPr lang="en-US" altLang="ja-JP" sz="1400" b="0" u="none" strike="noStrike" dirty="0">
                          <a:solidFill>
                            <a:schemeClr val="tx1"/>
                          </a:solidFill>
                          <a:effectLst/>
                          <a:latin typeface="Arial" panose="020B0604020202020204" pitchFamily="34" charset="0"/>
                          <a:cs typeface="Arial" panose="020B0604020202020204" pitchFamily="34" charset="0"/>
                        </a:rPr>
                        <a:t>Investigating the Efficacy and Safety of the Combination Treatment of </a:t>
                      </a:r>
                      <a:r>
                        <a:rPr lang="en-US" altLang="ja-JP" sz="1400" b="0" u="none" strike="noStrike" dirty="0" err="1">
                          <a:solidFill>
                            <a:schemeClr val="tx1"/>
                          </a:solidFill>
                          <a:effectLst/>
                          <a:latin typeface="Arial" panose="020B0604020202020204" pitchFamily="34" charset="0"/>
                          <a:cs typeface="Arial" panose="020B0604020202020204" pitchFamily="34" charset="0"/>
                        </a:rPr>
                        <a:t>Huaier</a:t>
                      </a:r>
                      <a:r>
                        <a:rPr lang="en-US" altLang="ja-JP" sz="1400" b="0" u="none" strike="noStrike" dirty="0">
                          <a:solidFill>
                            <a:schemeClr val="tx1"/>
                          </a:solidFill>
                          <a:effectLst/>
                          <a:latin typeface="Arial" panose="020B0604020202020204" pitchFamily="34" charset="0"/>
                          <a:cs typeface="Arial" panose="020B0604020202020204" pitchFamily="34" charset="0"/>
                        </a:rPr>
                        <a:t> Granule and Biliary Drainage for MOJ</a:t>
                      </a:r>
                      <a:endParaRPr lang="en-US" altLang="ja-JP" sz="14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68580" marR="68580" marT="34290" marB="34290" anchor="ctr"/>
                </a:tc>
                <a:tc>
                  <a:txBody>
                    <a:bodyPr/>
                    <a:lstStyle/>
                    <a:p>
                      <a:pPr marL="0" marR="0" lvl="0" indent="0" algn="l" defTabSz="914328" rtl="0" eaLnBrk="1" fontAlgn="auto" latinLnBrk="0" hangingPunct="1">
                        <a:lnSpc>
                          <a:spcPct val="100000"/>
                        </a:lnSpc>
                        <a:spcBef>
                          <a:spcPts val="0"/>
                        </a:spcBef>
                        <a:spcAft>
                          <a:spcPts val="0"/>
                        </a:spcAft>
                        <a:buClrTx/>
                        <a:buSzTx/>
                        <a:buFontTx/>
                        <a:buNone/>
                        <a:tabLst/>
                        <a:defRPr/>
                      </a:pPr>
                      <a:r>
                        <a:rPr lang="en-US" altLang="ja-JP" sz="1400" u="none" strike="noStrike" dirty="0">
                          <a:effectLst/>
                          <a:latin typeface="Arial" panose="020B0604020202020204" pitchFamily="34" charset="0"/>
                          <a:cs typeface="Arial" panose="020B0604020202020204" pitchFamily="34" charset="0"/>
                        </a:rPr>
                        <a:t>Obstructive Jaundice</a:t>
                      </a:r>
                      <a:endParaRPr lang="en-US" altLang="ja-JP" sz="1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p>
                      <a:endParaRPr kumimoji="1" lang="ja-JP" altLang="en-US" sz="1000" b="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4248728035"/>
                  </a:ext>
                </a:extLst>
              </a:tr>
              <a:tr h="480060">
                <a:tc>
                  <a:txBody>
                    <a:bodyPr/>
                    <a:lstStyle/>
                    <a:p>
                      <a:pPr marL="0" marR="0" lvl="0" indent="0" algn="l" defTabSz="914328" rtl="0" eaLnBrk="1" fontAlgn="auto" latinLnBrk="0" hangingPunct="1">
                        <a:lnSpc>
                          <a:spcPct val="100000"/>
                        </a:lnSpc>
                        <a:spcBef>
                          <a:spcPts val="0"/>
                        </a:spcBef>
                        <a:spcAft>
                          <a:spcPts val="0"/>
                        </a:spcAft>
                        <a:buClrTx/>
                        <a:buSzTx/>
                        <a:buFontTx/>
                        <a:buNone/>
                        <a:tabLst/>
                        <a:defRPr/>
                      </a:pPr>
                      <a:r>
                        <a:rPr lang="en-US" altLang="ja-JP" sz="1400" b="0" u="none" strike="noStrike" dirty="0">
                          <a:solidFill>
                            <a:schemeClr val="tx1"/>
                          </a:solidFill>
                          <a:effectLst/>
                          <a:latin typeface="Arial" panose="020B0604020202020204" pitchFamily="34" charset="0"/>
                          <a:cs typeface="Arial" panose="020B0604020202020204" pitchFamily="34" charset="0"/>
                        </a:rPr>
                        <a:t>Neoadjuvant Chemotherapy With or Without </a:t>
                      </a:r>
                      <a:r>
                        <a:rPr lang="en-US" altLang="ja-JP" sz="1400" b="0" u="none" strike="noStrike" dirty="0" err="1">
                          <a:solidFill>
                            <a:schemeClr val="tx1"/>
                          </a:solidFill>
                          <a:effectLst/>
                          <a:latin typeface="Arial" panose="020B0604020202020204" pitchFamily="34" charset="0"/>
                          <a:cs typeface="Arial" panose="020B0604020202020204" pitchFamily="34" charset="0"/>
                        </a:rPr>
                        <a:t>Huaier</a:t>
                      </a:r>
                      <a:r>
                        <a:rPr lang="en-US" altLang="ja-JP" sz="1400" b="0" u="none" strike="noStrike" dirty="0">
                          <a:solidFill>
                            <a:schemeClr val="tx1"/>
                          </a:solidFill>
                          <a:effectLst/>
                          <a:latin typeface="Arial" panose="020B0604020202020204" pitchFamily="34" charset="0"/>
                          <a:cs typeface="Arial" panose="020B0604020202020204" pitchFamily="34" charset="0"/>
                        </a:rPr>
                        <a:t> Granule in Treating Women With Locally Advanced Breast Cancer That Can Be Removed By Surgery</a:t>
                      </a:r>
                      <a:endParaRPr lang="en-US" altLang="ja-JP" sz="14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68580" marR="68580" marT="34290" marB="34290" anchor="ctr"/>
                </a:tc>
                <a:tc>
                  <a:txBody>
                    <a:bodyPr/>
                    <a:lstStyle/>
                    <a:p>
                      <a:pPr marL="0" marR="0" lvl="0" indent="0" algn="l" defTabSz="914328" rtl="0" eaLnBrk="1" fontAlgn="auto" latinLnBrk="0" hangingPunct="1">
                        <a:lnSpc>
                          <a:spcPct val="100000"/>
                        </a:lnSpc>
                        <a:spcBef>
                          <a:spcPts val="0"/>
                        </a:spcBef>
                        <a:spcAft>
                          <a:spcPts val="0"/>
                        </a:spcAft>
                        <a:buClrTx/>
                        <a:buSzTx/>
                        <a:buFontTx/>
                        <a:buNone/>
                        <a:tabLst/>
                        <a:defRPr/>
                      </a:pPr>
                      <a:r>
                        <a:rPr lang="en-US" altLang="ja-JP" sz="1400" u="none" strike="noStrike" dirty="0">
                          <a:effectLst/>
                          <a:latin typeface="Arial" panose="020B0604020202020204" pitchFamily="34" charset="0"/>
                          <a:cs typeface="Arial" panose="020B0604020202020204" pitchFamily="34" charset="0"/>
                        </a:rPr>
                        <a:t>Breast Cancer</a:t>
                      </a:r>
                      <a:endParaRPr lang="en-US" altLang="ja-JP" sz="1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p>
                      <a:endParaRPr kumimoji="1" lang="ja-JP" altLang="en-US" sz="1000" b="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2312718192"/>
                  </a:ext>
                </a:extLst>
              </a:tr>
            </a:tbl>
          </a:graphicData>
        </a:graphic>
      </p:graphicFrame>
      <p:sp>
        <p:nvSpPr>
          <p:cNvPr id="5" name="正方形/長方形 4">
            <a:extLst>
              <a:ext uri="{FF2B5EF4-FFF2-40B4-BE49-F238E27FC236}">
                <a16:creationId xmlns:a16="http://schemas.microsoft.com/office/drawing/2014/main" id="{097205A7-453B-4C4B-9289-DE44FEA7F1B6}"/>
              </a:ext>
            </a:extLst>
          </p:cNvPr>
          <p:cNvSpPr/>
          <p:nvPr/>
        </p:nvSpPr>
        <p:spPr>
          <a:xfrm>
            <a:off x="806984" y="95109"/>
            <a:ext cx="7530033" cy="323165"/>
          </a:xfrm>
          <a:prstGeom prst="rect">
            <a:avLst/>
          </a:prstGeom>
        </p:spPr>
        <p:txBody>
          <a:bodyPr wrap="square">
            <a:spAutoFit/>
          </a:bodyPr>
          <a:lstStyle/>
          <a:p>
            <a:pPr algn="ctr"/>
            <a:r>
              <a:rPr lang="ja-JP" altLang="ja-JP" sz="1500">
                <a:solidFill>
                  <a:srgbClr val="FF0000"/>
                </a:solidFill>
                <a:latin typeface="MS PGothic" panose="020B0600070205080204" pitchFamily="34" charset="-128"/>
                <a:ea typeface="MS PGothic" panose="020B0600070205080204" pitchFamily="34" charset="-128"/>
              </a:rPr>
              <a:t>アメリカ臨床登録機構</a:t>
            </a:r>
            <a:r>
              <a:rPr lang="en-US" altLang="ja-JP" sz="1500" dirty="0">
                <a:solidFill>
                  <a:srgbClr val="FF0000"/>
                </a:solidFill>
                <a:latin typeface="MS PGothic" panose="020B0600070205080204" pitchFamily="34" charset="-128"/>
                <a:ea typeface="MS PGothic" panose="020B0600070205080204" pitchFamily="34" charset="-128"/>
              </a:rPr>
              <a:t> </a:t>
            </a:r>
            <a:r>
              <a:rPr lang="en-US" altLang="ja-JP" sz="1500" dirty="0" err="1">
                <a:solidFill>
                  <a:srgbClr val="FF0000"/>
                </a:solidFill>
                <a:latin typeface="MS PGothic" panose="020B0600070205080204" pitchFamily="34" charset="-128"/>
                <a:ea typeface="MS PGothic" panose="020B0600070205080204" pitchFamily="34" charset="-128"/>
              </a:rPr>
              <a:t>ClinicalTrials.gov</a:t>
            </a:r>
            <a:r>
              <a:rPr lang="en-US" altLang="ja-JP" sz="1500" dirty="0">
                <a:solidFill>
                  <a:srgbClr val="FF0000"/>
                </a:solidFill>
                <a:latin typeface="MS PGothic" panose="020B0600070205080204" pitchFamily="34" charset="-128"/>
                <a:ea typeface="MS PGothic" panose="020B0600070205080204" pitchFamily="34" charset="-128"/>
              </a:rPr>
              <a:t> </a:t>
            </a:r>
            <a:r>
              <a:rPr lang="ja-JP" altLang="ja-JP" sz="1500">
                <a:solidFill>
                  <a:srgbClr val="FF0000"/>
                </a:solidFill>
                <a:latin typeface="MS PGothic" panose="020B0600070205080204" pitchFamily="34" charset="-128"/>
                <a:ea typeface="MS PGothic" panose="020B0600070205080204" pitchFamily="34" charset="-128"/>
              </a:rPr>
              <a:t>登録済</a:t>
            </a:r>
            <a:r>
              <a:rPr lang="ja-JP" altLang="en-US" sz="1500">
                <a:solidFill>
                  <a:srgbClr val="FF0000"/>
                </a:solidFill>
                <a:latin typeface="MS PGothic" panose="020B0600070205080204" pitchFamily="34" charset="-128"/>
                <a:ea typeface="MS PGothic" panose="020B0600070205080204" pitchFamily="34" charset="-128"/>
              </a:rPr>
              <a:t>の</a:t>
            </a:r>
            <a:r>
              <a:rPr lang="en-US" altLang="ja-JP" sz="1500" dirty="0" err="1">
                <a:solidFill>
                  <a:srgbClr val="FF0000"/>
                </a:solidFill>
                <a:latin typeface="MS PGothic" panose="020B0600070205080204" pitchFamily="34" charset="-128"/>
                <a:ea typeface="MS PGothic" panose="020B0600070205080204" pitchFamily="34" charset="-128"/>
              </a:rPr>
              <a:t>Huaier</a:t>
            </a:r>
            <a:r>
              <a:rPr lang="ja-JP" altLang="en-US" sz="1500">
                <a:solidFill>
                  <a:srgbClr val="FF0000"/>
                </a:solidFill>
                <a:latin typeface="MS PGothic" panose="020B0600070205080204" pitchFamily="34" charset="-128"/>
                <a:ea typeface="MS PGothic" panose="020B0600070205080204" pitchFamily="34" charset="-128"/>
              </a:rPr>
              <a:t>大規模臨床試験</a:t>
            </a:r>
          </a:p>
        </p:txBody>
      </p:sp>
    </p:spTree>
    <p:extLst>
      <p:ext uri="{BB962C8B-B14F-4D97-AF65-F5344CB8AC3E}">
        <p14:creationId xmlns:p14="http://schemas.microsoft.com/office/powerpoint/2010/main" val="3212342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6C9763EC-4B66-844E-840B-809570A611CB}"/>
              </a:ext>
            </a:extLst>
          </p:cNvPr>
          <p:cNvSpPr txBox="1"/>
          <p:nvPr/>
        </p:nvSpPr>
        <p:spPr>
          <a:xfrm>
            <a:off x="897080" y="957111"/>
            <a:ext cx="7349840" cy="3846887"/>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ja-JP" altLang="en-US" sz="1500" b="0">
                <a:latin typeface="MS PGothic" panose="020B0600070205080204" pitchFamily="34" charset="-128"/>
                <a:ea typeface="MS PGothic" panose="020B0600070205080204" pitchFamily="34" charset="-128"/>
                <a:cs typeface="Times New Roman" panose="02020603050405020304" pitchFamily="18" charset="0"/>
                <a:sym typeface="+mn-ea"/>
              </a:rPr>
              <a:t>リンパ転移ある</a:t>
            </a:r>
            <a:r>
              <a:rPr lang="en-US" altLang="ja-JP" sz="1500" b="0" dirty="0">
                <a:latin typeface="MS PGothic" panose="020B0600070205080204" pitchFamily="34" charset="-128"/>
                <a:ea typeface="MS PGothic" panose="020B0600070205080204" pitchFamily="34" charset="-128"/>
              </a:rPr>
              <a:t>II-III</a:t>
            </a:r>
            <a:r>
              <a:rPr lang="ja-JP" altLang="en-US" sz="1500" b="0">
                <a:latin typeface="MS PGothic" panose="020B0600070205080204" pitchFamily="34" charset="-128"/>
                <a:ea typeface="MS PGothic" panose="020B0600070205080204" pitchFamily="34" charset="-128"/>
              </a:rPr>
              <a:t>期トリプルネガティブ</a:t>
            </a:r>
            <a:r>
              <a:rPr lang="ja-JP" altLang="en-US" sz="1500">
                <a:solidFill>
                  <a:srgbClr val="FF0000"/>
                </a:solidFill>
                <a:latin typeface="MS PGothic" panose="020B0600070205080204" pitchFamily="34" charset="-128"/>
                <a:ea typeface="MS PGothic" panose="020B0600070205080204" pitchFamily="34" charset="-128"/>
              </a:rPr>
              <a:t>乳がん</a:t>
            </a:r>
            <a:r>
              <a:rPr lang="ja-JP" altLang="en-US" sz="1500" b="0">
                <a:latin typeface="MS PGothic" panose="020B0600070205080204" pitchFamily="34" charset="-128"/>
                <a:ea typeface="MS PGothic" panose="020B0600070205080204" pitchFamily="34" charset="-128"/>
              </a:rPr>
              <a:t>のフォローアップ臨床、</a:t>
            </a:r>
            <a:r>
              <a:rPr lang="en-US" altLang="ja-JP" sz="1500" b="0" dirty="0">
                <a:latin typeface="MS PGothic" panose="020B0600070205080204" pitchFamily="34" charset="-128"/>
                <a:ea typeface="MS PGothic" panose="020B0600070205080204" pitchFamily="34" charset="-128"/>
              </a:rPr>
              <a:t>31</a:t>
            </a:r>
            <a:r>
              <a:rPr lang="ja-JP" altLang="en-US" sz="1500" b="0">
                <a:latin typeface="MS PGothic" panose="020B0600070205080204" pitchFamily="34" charset="-128"/>
                <a:ea typeface="MS PGothic" panose="020B0600070205080204" pitchFamily="34" charset="-128"/>
              </a:rPr>
              <a:t>施設、の多施設、無作為化、二重盲検、プラセボ対照、パラレルコントロール臨床試験</a:t>
            </a:r>
            <a:r>
              <a:rPr lang="zh-CN"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a:t>
            </a:r>
            <a:r>
              <a:rPr lang="en-US" altLang="zh-CN" sz="1500" b="0" dirty="0">
                <a:latin typeface="MS PGothic" panose="020B0600070205080204" pitchFamily="34" charset="-128"/>
                <a:ea typeface="MS PGothic" panose="020B0600070205080204" pitchFamily="34" charset="-128"/>
                <a:cs typeface="Times New Roman" panose="02020603050405020304" pitchFamily="18" charset="0"/>
                <a:sym typeface="+mn-ea"/>
              </a:rPr>
              <a:t>1184</a:t>
            </a:r>
            <a:r>
              <a:rPr lang="zh-CN"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例。（www.chictr.org.cn ChiCTR1800015390）</a:t>
            </a:r>
            <a:endParaRPr lang="en-US" altLang="zh-CN" sz="1500" b="0" dirty="0">
              <a:latin typeface="MS PGothic" panose="020B0600070205080204" pitchFamily="34" charset="-128"/>
              <a:ea typeface="MS PGothic" panose="020B0600070205080204" pitchFamily="34" charset="-128"/>
              <a:cs typeface="Times New Roman" panose="02020603050405020304" pitchFamily="18" charset="0"/>
              <a:sym typeface="+mn-ea"/>
            </a:endParaRPr>
          </a:p>
          <a:p>
            <a:pPr marL="285750" indent="-285750">
              <a:lnSpc>
                <a:spcPct val="150000"/>
              </a:lnSpc>
              <a:buFont typeface="Arial" panose="020B0604020202020204" pitchFamily="34" charset="0"/>
              <a:buChar char="•"/>
            </a:pPr>
            <a:r>
              <a:rPr lang="ja-JP" altLang="en-US" sz="1500">
                <a:solidFill>
                  <a:srgbClr val="FF0000"/>
                </a:solidFill>
                <a:latin typeface="MS PGothic" panose="020B0600070205080204" pitchFamily="34" charset="-128"/>
                <a:ea typeface="MS PGothic" panose="020B0600070205080204" pitchFamily="34" charset="-128"/>
                <a:cs typeface="Times New Roman" panose="02020603050405020304" pitchFamily="18" charset="0"/>
                <a:sym typeface="+mn-ea"/>
              </a:rPr>
              <a:t>肺がん</a:t>
            </a:r>
            <a:r>
              <a:rPr lang="ja-JP" altLang="en-US" sz="1500" b="0">
                <a:latin typeface="MS PGothic" panose="020B0600070205080204" pitchFamily="34" charset="-128"/>
                <a:ea typeface="MS PGothic" panose="020B0600070205080204" pitchFamily="34" charset="-128"/>
                <a:cs typeface="Times New Roman" panose="02020603050405020304" pitchFamily="18" charset="0"/>
                <a:sym typeface="+mn-ea"/>
              </a:rPr>
              <a:t>術後の補助治療</a:t>
            </a:r>
            <a:r>
              <a:rPr lang="ja-JP" altLang="en-US" sz="1500" b="0">
                <a:latin typeface="MS PGothic" panose="020B0600070205080204" pitchFamily="34" charset="-128"/>
                <a:ea typeface="MS PGothic" panose="020B0600070205080204" pitchFamily="34" charset="-128"/>
              </a:rPr>
              <a:t>の管理に関する実地調査に基づく臨床研究。 </a:t>
            </a:r>
            <a:r>
              <a:rPr lang="zh-CN"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a:t>
            </a:r>
            <a:r>
              <a:rPr lang="en-US" altLang="zh-CN" sz="1500" b="0" dirty="0">
                <a:latin typeface="MS PGothic" panose="020B0600070205080204" pitchFamily="34" charset="-128"/>
                <a:ea typeface="MS PGothic" panose="020B0600070205080204" pitchFamily="34" charset="-128"/>
                <a:cs typeface="Times New Roman" panose="02020603050405020304" pitchFamily="18" charset="0"/>
                <a:sym typeface="+mn-ea"/>
              </a:rPr>
              <a:t>26</a:t>
            </a:r>
            <a:r>
              <a:rPr lang="ja-JP" altLang="en-US" sz="1500" b="0">
                <a:latin typeface="MS PGothic" panose="020B0600070205080204" pitchFamily="34" charset="-128"/>
                <a:ea typeface="MS PGothic" panose="020B0600070205080204" pitchFamily="34" charset="-128"/>
                <a:cs typeface="Times New Roman" panose="02020603050405020304" pitchFamily="18" charset="0"/>
                <a:sym typeface="+mn-ea"/>
              </a:rPr>
              <a:t>施設</a:t>
            </a:r>
            <a:r>
              <a:rPr lang="zh-CN"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a:t>
            </a:r>
            <a:r>
              <a:rPr lang="en-US" altLang="zh-CN" sz="1500" b="0" dirty="0">
                <a:latin typeface="MS PGothic" panose="020B0600070205080204" pitchFamily="34" charset="-128"/>
                <a:ea typeface="MS PGothic" panose="020B0600070205080204" pitchFamily="34" charset="-128"/>
                <a:cs typeface="Times New Roman" panose="02020603050405020304" pitchFamily="18" charset="0"/>
                <a:sym typeface="+mn-ea"/>
              </a:rPr>
              <a:t>1098</a:t>
            </a:r>
            <a:r>
              <a:rPr lang="zh-CN"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例。（www.chictr.org.cn ChiCTR180001</a:t>
            </a:r>
            <a:r>
              <a:rPr lang="en-US" altLang="zh-CN" sz="1500" b="0" dirty="0">
                <a:latin typeface="MS PGothic" panose="020B0600070205080204" pitchFamily="34" charset="-128"/>
                <a:ea typeface="MS PGothic" panose="020B0600070205080204" pitchFamily="34" charset="-128"/>
                <a:cs typeface="Times New Roman" panose="02020603050405020304" pitchFamily="18" charset="0"/>
                <a:sym typeface="+mn-ea"/>
              </a:rPr>
              <a:t>627</a:t>
            </a:r>
            <a:r>
              <a:rPr lang="zh-CN"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0）</a:t>
            </a:r>
            <a:endParaRPr lang="en-US" altLang="zh-CN" sz="1500" b="0" dirty="0">
              <a:latin typeface="MS PGothic" panose="020B0600070205080204" pitchFamily="34" charset="-128"/>
              <a:ea typeface="MS PGothic" panose="020B0600070205080204" pitchFamily="34" charset="-128"/>
              <a:cs typeface="Times New Roman" panose="02020603050405020304" pitchFamily="18" charset="0"/>
              <a:sym typeface="+mn-ea"/>
            </a:endParaRPr>
          </a:p>
          <a:p>
            <a:pPr marL="285750" indent="-285750">
              <a:lnSpc>
                <a:spcPct val="150000"/>
              </a:lnSpc>
              <a:buFont typeface="Arial" panose="020B0604020202020204" pitchFamily="34" charset="0"/>
              <a:buChar char="•"/>
            </a:pPr>
            <a:r>
              <a:rPr lang="ja-JP" altLang="en-US" sz="1500">
                <a:solidFill>
                  <a:srgbClr val="FF0000"/>
                </a:solidFill>
                <a:latin typeface="MS PGothic" panose="020B0600070205080204" pitchFamily="34" charset="-128"/>
                <a:ea typeface="MS PGothic" panose="020B0600070205080204" pitchFamily="34" charset="-128"/>
              </a:rPr>
              <a:t>消化管</a:t>
            </a:r>
            <a:r>
              <a:rPr lang="ja-JP" altLang="en-US" sz="1500" dirty="0">
                <a:solidFill>
                  <a:srgbClr val="FF0000"/>
                </a:solidFill>
                <a:latin typeface="MS PGothic" panose="020B0600070205080204" pitchFamily="34" charset="-128"/>
                <a:ea typeface="MS PGothic" panose="020B0600070205080204" pitchFamily="34" charset="-128"/>
              </a:rPr>
              <a:t>悪性腫瘍</a:t>
            </a:r>
            <a:r>
              <a:rPr lang="ja-JP" altLang="en-US" sz="1500" b="0" dirty="0">
                <a:latin typeface="MS PGothic" panose="020B0600070205080204" pitchFamily="34" charset="-128"/>
                <a:ea typeface="MS PGothic" panose="020B0600070205080204" pitchFamily="34" charset="-128"/>
              </a:rPr>
              <a:t>の根治的切除後の再発・転移予防</a:t>
            </a:r>
            <a:r>
              <a:rPr lang="ja-JP" altLang="en-US" sz="1500" b="0">
                <a:latin typeface="MS PGothic" panose="020B0600070205080204" pitchFamily="34" charset="-128"/>
                <a:ea typeface="MS PGothic" panose="020B0600070205080204" pitchFamily="34" charset="-128"/>
              </a:rPr>
              <a:t>における臨床研究</a:t>
            </a:r>
            <a:r>
              <a:rPr lang="zh-CN"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a:t>
            </a:r>
            <a:r>
              <a:rPr lang="en-US" altLang="zh-CN" sz="1500" b="0" dirty="0">
                <a:latin typeface="MS PGothic" panose="020B0600070205080204" pitchFamily="34" charset="-128"/>
                <a:ea typeface="MS PGothic" panose="020B0600070205080204" pitchFamily="34" charset="-128"/>
                <a:cs typeface="Times New Roman" panose="02020603050405020304" pitchFamily="18" charset="0"/>
                <a:sym typeface="+mn-ea"/>
              </a:rPr>
              <a:t>16</a:t>
            </a:r>
            <a:r>
              <a:rPr lang="ja-JP"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施設</a:t>
            </a:r>
            <a:r>
              <a:rPr lang="zh-CN"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a:t>
            </a:r>
            <a:r>
              <a:rPr lang="en-US" altLang="zh-CN" sz="1500" b="0" dirty="0">
                <a:latin typeface="MS PGothic" panose="020B0600070205080204" pitchFamily="34" charset="-128"/>
                <a:ea typeface="MS PGothic" panose="020B0600070205080204" pitchFamily="34" charset="-128"/>
                <a:cs typeface="Times New Roman" panose="02020603050405020304" pitchFamily="18" charset="0"/>
                <a:sym typeface="+mn-ea"/>
              </a:rPr>
              <a:t>840</a:t>
            </a:r>
            <a:r>
              <a:rPr lang="zh-CN"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例。（</a:t>
            </a:r>
            <a:r>
              <a:rPr lang="en-US" altLang="zh-CN" sz="1500" b="0" dirty="0">
                <a:latin typeface="MS PGothic" panose="020B0600070205080204" pitchFamily="34" charset="-128"/>
                <a:ea typeface="MS PGothic" panose="020B0600070205080204" pitchFamily="34" charset="-128"/>
                <a:cs typeface="Times New Roman" panose="02020603050405020304" pitchFamily="18" charset="0"/>
                <a:sym typeface="+mn-ea"/>
              </a:rPr>
              <a:t>Clinicaltrials.gov  ID:NCT02975661</a:t>
            </a:r>
            <a:r>
              <a:rPr lang="zh-CN"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a:t>
            </a:r>
            <a:endParaRPr lang="en-US" altLang="zh-CN" sz="1500" b="0" dirty="0">
              <a:latin typeface="MS PGothic" panose="020B0600070205080204" pitchFamily="34" charset="-128"/>
              <a:ea typeface="MS PGothic" panose="020B0600070205080204" pitchFamily="34" charset="-128"/>
              <a:cs typeface="Times New Roman" panose="02020603050405020304" pitchFamily="18" charset="0"/>
              <a:sym typeface="+mn-ea"/>
            </a:endParaRPr>
          </a:p>
          <a:p>
            <a:pPr marL="285750" indent="-285750">
              <a:lnSpc>
                <a:spcPct val="150000"/>
              </a:lnSpc>
              <a:buFont typeface="Arial" panose="020B0604020202020204" pitchFamily="34" charset="0"/>
              <a:buChar char="•"/>
            </a:pPr>
            <a:r>
              <a:rPr lang="ja-JP" altLang="en-US" sz="1500">
                <a:solidFill>
                  <a:srgbClr val="FF0000"/>
                </a:solidFill>
                <a:latin typeface="MS PGothic" panose="020B0600070205080204" pitchFamily="34" charset="-128"/>
                <a:ea typeface="MS PGothic" panose="020B0600070205080204" pitchFamily="34" charset="-128"/>
                <a:cs typeface="Times New Roman" panose="02020603050405020304" pitchFamily="18" charset="0"/>
                <a:sym typeface="+mn-ea"/>
              </a:rPr>
              <a:t>結腸直腸がん</a:t>
            </a:r>
            <a:r>
              <a:rPr lang="ja-JP" altLang="en-US" sz="1500" b="0">
                <a:latin typeface="MS PGothic" panose="020B0600070205080204" pitchFamily="34" charset="-128"/>
                <a:ea typeface="MS PGothic" panose="020B0600070205080204" pitchFamily="34" charset="-128"/>
                <a:cs typeface="Times New Roman" panose="02020603050405020304" pitchFamily="18" charset="0"/>
                <a:sym typeface="+mn-ea"/>
              </a:rPr>
              <a:t>の</a:t>
            </a:r>
            <a:r>
              <a:rPr lang="ja-JP"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術後再発予防の</a:t>
            </a:r>
            <a:r>
              <a:rPr lang="ja-JP" altLang="en-US" sz="1500" b="0" dirty="0">
                <a:latin typeface="MS PGothic" panose="020B0600070205080204" pitchFamily="34" charset="-128"/>
                <a:ea typeface="MS PGothic" panose="020B0600070205080204" pitchFamily="34" charset="-128"/>
              </a:rPr>
              <a:t>管理に関する実地調査に基づく臨床研究</a:t>
            </a:r>
            <a:r>
              <a:rPr lang="zh-CN"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a:t>
            </a:r>
            <a:r>
              <a:rPr lang="en-US" altLang="zh-CN" sz="1500" b="0" dirty="0">
                <a:latin typeface="MS PGothic" panose="020B0600070205080204" pitchFamily="34" charset="-128"/>
                <a:ea typeface="MS PGothic" panose="020B0600070205080204" pitchFamily="34" charset="-128"/>
                <a:cs typeface="Times New Roman" panose="02020603050405020304" pitchFamily="18" charset="0"/>
                <a:sym typeface="+mn-ea"/>
              </a:rPr>
              <a:t>34</a:t>
            </a:r>
            <a:r>
              <a:rPr lang="ja-JP"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施設</a:t>
            </a:r>
            <a:r>
              <a:rPr lang="zh-CN"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a:t>
            </a:r>
            <a:r>
              <a:rPr lang="en-US" altLang="zh-CN" sz="1500" b="0" dirty="0">
                <a:latin typeface="MS PGothic" panose="020B0600070205080204" pitchFamily="34" charset="-128"/>
                <a:ea typeface="MS PGothic" panose="020B0600070205080204" pitchFamily="34" charset="-128"/>
                <a:cs typeface="Times New Roman" panose="02020603050405020304" pitchFamily="18" charset="0"/>
                <a:sym typeface="+mn-ea"/>
              </a:rPr>
              <a:t>3060</a:t>
            </a:r>
            <a:r>
              <a:rPr lang="zh-CN"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例。（</a:t>
            </a:r>
            <a:r>
              <a:rPr lang="en-US" altLang="zh-CN" sz="1500" b="0" dirty="0">
                <a:latin typeface="MS PGothic" panose="020B0600070205080204" pitchFamily="34" charset="-128"/>
                <a:ea typeface="MS PGothic" panose="020B0600070205080204" pitchFamily="34" charset="-128"/>
                <a:cs typeface="Times New Roman" panose="02020603050405020304" pitchFamily="18" charset="0"/>
                <a:sym typeface="+mn-ea"/>
              </a:rPr>
              <a:t>Clinicaltrials.gov  ID:NCT03349762</a:t>
            </a:r>
            <a:r>
              <a:rPr lang="zh-CN"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a:t>
            </a:r>
            <a:endParaRPr lang="en-US" altLang="zh-CN" sz="1500" b="0" dirty="0">
              <a:latin typeface="MS PGothic" panose="020B0600070205080204" pitchFamily="34" charset="-128"/>
              <a:ea typeface="MS PGothic" panose="020B0600070205080204" pitchFamily="34" charset="-128"/>
              <a:cs typeface="Times New Roman" panose="02020603050405020304" pitchFamily="18" charset="0"/>
              <a:sym typeface="+mn-ea"/>
            </a:endParaRPr>
          </a:p>
          <a:p>
            <a:pPr marL="285750" indent="-285750">
              <a:lnSpc>
                <a:spcPct val="150000"/>
              </a:lnSpc>
              <a:buFont typeface="Arial" panose="020B0604020202020204" pitchFamily="34" charset="0"/>
              <a:buChar char="•"/>
            </a:pPr>
            <a:r>
              <a:rPr lang="ja-JP" altLang="en-US" sz="1500" b="0">
                <a:latin typeface="MS PGothic" panose="020B0600070205080204" pitchFamily="34" charset="-128"/>
                <a:ea typeface="MS PGothic" panose="020B0600070205080204" pitchFamily="34" charset="-128"/>
              </a:rPr>
              <a:t>局所</a:t>
            </a:r>
            <a:r>
              <a:rPr lang="ja-JP" altLang="en-US" sz="1500" b="0" dirty="0">
                <a:latin typeface="MS PGothic" panose="020B0600070205080204" pitchFamily="34" charset="-128"/>
                <a:ea typeface="MS PGothic" panose="020B0600070205080204" pitchFamily="34" charset="-128"/>
              </a:rPr>
              <a:t>アブレーション後の</a:t>
            </a:r>
            <a:r>
              <a:rPr lang="ja-JP" altLang="en-US" sz="1500">
                <a:solidFill>
                  <a:srgbClr val="FF0000"/>
                </a:solidFill>
                <a:latin typeface="MS PGothic" panose="020B0600070205080204" pitchFamily="34" charset="-128"/>
                <a:ea typeface="MS PGothic" panose="020B0600070205080204" pitchFamily="34" charset="-128"/>
              </a:rPr>
              <a:t>肝細胞がん</a:t>
            </a:r>
            <a:r>
              <a:rPr lang="ja-JP" altLang="en-US" sz="1500" b="0">
                <a:latin typeface="MS PGothic" panose="020B0600070205080204" pitchFamily="34" charset="-128"/>
                <a:ea typeface="MS PGothic" panose="020B0600070205080204" pitchFamily="34" charset="-128"/>
              </a:rPr>
              <a:t>の</a:t>
            </a:r>
            <a:r>
              <a:rPr lang="ja-JP" altLang="en-US" sz="1500" b="0" dirty="0">
                <a:latin typeface="MS PGothic" panose="020B0600070205080204" pitchFamily="34" charset="-128"/>
                <a:ea typeface="MS PGothic" panose="020B0600070205080204" pitchFamily="34" charset="-128"/>
              </a:rPr>
              <a:t>再発および転移予防</a:t>
            </a:r>
            <a:r>
              <a:rPr lang="ja-JP" altLang="en-US" sz="1500" b="0">
                <a:latin typeface="MS PGothic" panose="020B0600070205080204" pitchFamily="34" charset="-128"/>
                <a:ea typeface="MS PGothic" panose="020B0600070205080204" pitchFamily="34" charset="-128"/>
              </a:rPr>
              <a:t>における臨床</a:t>
            </a:r>
            <a:r>
              <a:rPr lang="ja-JP" altLang="en-US" sz="1500" b="0" dirty="0">
                <a:latin typeface="MS PGothic" panose="020B0600070205080204" pitchFamily="34" charset="-128"/>
                <a:ea typeface="MS PGothic" panose="020B0600070205080204" pitchFamily="34" charset="-128"/>
              </a:rPr>
              <a:t>研究</a:t>
            </a:r>
            <a:r>
              <a:rPr lang="zh-CN"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a:t>
            </a:r>
            <a:r>
              <a:rPr lang="en-US" altLang="zh-CN" sz="1500" b="0" dirty="0">
                <a:latin typeface="MS PGothic" panose="020B0600070205080204" pitchFamily="34" charset="-128"/>
                <a:ea typeface="MS PGothic" panose="020B0600070205080204" pitchFamily="34" charset="-128"/>
                <a:cs typeface="Times New Roman" panose="02020603050405020304" pitchFamily="18" charset="0"/>
                <a:sym typeface="+mn-ea"/>
              </a:rPr>
              <a:t>22</a:t>
            </a:r>
            <a:r>
              <a:rPr lang="ja-JP"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施設</a:t>
            </a:r>
            <a:r>
              <a:rPr lang="zh-CN"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a:t>
            </a:r>
            <a:r>
              <a:rPr lang="en-US" altLang="zh-CN" sz="1500" b="0" dirty="0">
                <a:latin typeface="MS PGothic" panose="020B0600070205080204" pitchFamily="34" charset="-128"/>
                <a:ea typeface="MS PGothic" panose="020B0600070205080204" pitchFamily="34" charset="-128"/>
                <a:cs typeface="Times New Roman" panose="02020603050405020304" pitchFamily="18" charset="0"/>
                <a:sym typeface="+mn-ea"/>
              </a:rPr>
              <a:t>828</a:t>
            </a:r>
            <a:r>
              <a:rPr lang="zh-CN"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例。（</a:t>
            </a:r>
            <a:r>
              <a:rPr lang="en-US" altLang="zh-CN" sz="1500" b="0" dirty="0">
                <a:latin typeface="MS PGothic" panose="020B0600070205080204" pitchFamily="34" charset="-128"/>
                <a:ea typeface="MS PGothic" panose="020B0600070205080204" pitchFamily="34" charset="-128"/>
                <a:cs typeface="Times New Roman" panose="02020603050405020304" pitchFamily="18" charset="0"/>
                <a:sym typeface="+mn-ea"/>
              </a:rPr>
              <a:t>Clinicaltrials.gov  ID:NCT03356236</a:t>
            </a:r>
            <a:r>
              <a:rPr lang="zh-CN" altLang="en-US" sz="1500" b="0" dirty="0">
                <a:latin typeface="MS PGothic" panose="020B0600070205080204" pitchFamily="34" charset="-128"/>
                <a:ea typeface="MS PGothic" panose="020B0600070205080204" pitchFamily="34" charset="-128"/>
                <a:cs typeface="Times New Roman" panose="02020603050405020304" pitchFamily="18" charset="0"/>
                <a:sym typeface="+mn-ea"/>
              </a:rPr>
              <a:t>）</a:t>
            </a:r>
            <a:endParaRPr lang="en-US" altLang="zh-CN" sz="1500" b="0" dirty="0">
              <a:latin typeface="MS PGothic" panose="020B0600070205080204" pitchFamily="34" charset="-128"/>
              <a:ea typeface="MS PGothic" panose="020B0600070205080204" pitchFamily="34"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3A099680-141E-7543-A04C-D91EC81744D2}"/>
              </a:ext>
            </a:extLst>
          </p:cNvPr>
          <p:cNvSpPr txBox="1"/>
          <p:nvPr/>
        </p:nvSpPr>
        <p:spPr>
          <a:xfrm>
            <a:off x="751884" y="309039"/>
            <a:ext cx="7640233" cy="523220"/>
          </a:xfrm>
          <a:prstGeom prst="rect">
            <a:avLst/>
          </a:prstGeom>
          <a:noFill/>
        </p:spPr>
        <p:txBody>
          <a:bodyPr wrap="none" rtlCol="0">
            <a:spAutoFit/>
          </a:bodyPr>
          <a:lstStyle/>
          <a:p>
            <a:r>
              <a:rPr lang="ja-JP" altLang="en-US" sz="2800">
                <a:solidFill>
                  <a:srgbClr val="FF0000"/>
                </a:solidFill>
                <a:latin typeface="MS PGothic" panose="020B0600070205080204" pitchFamily="34" charset="-128"/>
                <a:ea typeface="MS PGothic" panose="020B0600070205080204" pitchFamily="34" charset="-128"/>
              </a:rPr>
              <a:t>フアイアで進行中の抗がんエビデンスの主な研究</a:t>
            </a:r>
          </a:p>
        </p:txBody>
      </p:sp>
    </p:spTree>
    <p:extLst>
      <p:ext uri="{BB962C8B-B14F-4D97-AF65-F5344CB8AC3E}">
        <p14:creationId xmlns:p14="http://schemas.microsoft.com/office/powerpoint/2010/main" val="2811313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1.png" descr="1.png"/>
          <p:cNvPicPr>
            <a:picLocks noChangeAspect="1"/>
          </p:cNvPicPr>
          <p:nvPr/>
        </p:nvPicPr>
        <p:blipFill>
          <a:blip r:embed="rId2"/>
          <a:stretch>
            <a:fillRect/>
          </a:stretch>
        </p:blipFill>
        <p:spPr>
          <a:xfrm>
            <a:off x="323528" y="211433"/>
            <a:ext cx="3895755" cy="1947878"/>
          </a:xfrm>
          <a:prstGeom prst="rect">
            <a:avLst/>
          </a:prstGeom>
          <a:ln w="12700">
            <a:miter lim="400000"/>
          </a:ln>
        </p:spPr>
      </p:pic>
      <p:pic>
        <p:nvPicPr>
          <p:cNvPr id="180" name="２.png" descr="２.png"/>
          <p:cNvPicPr>
            <a:picLocks noChangeAspect="1"/>
          </p:cNvPicPr>
          <p:nvPr/>
        </p:nvPicPr>
        <p:blipFill>
          <a:blip r:embed="rId3"/>
          <a:stretch>
            <a:fillRect/>
          </a:stretch>
        </p:blipFill>
        <p:spPr>
          <a:xfrm>
            <a:off x="4826992" y="211433"/>
            <a:ext cx="4137496" cy="4720633"/>
          </a:xfrm>
          <a:prstGeom prst="rect">
            <a:avLst/>
          </a:prstGeom>
          <a:ln w="12700">
            <a:miter lim="400000"/>
          </a:ln>
        </p:spPr>
      </p:pic>
      <p:pic>
        <p:nvPicPr>
          <p:cNvPr id="4" name="図 3">
            <a:extLst>
              <a:ext uri="{FF2B5EF4-FFF2-40B4-BE49-F238E27FC236}">
                <a16:creationId xmlns:a16="http://schemas.microsoft.com/office/drawing/2014/main" id="{2DF1F840-7C50-5048-A90D-128AA081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061" y="3939902"/>
            <a:ext cx="3895755" cy="770158"/>
          </a:xfrm>
          <a:prstGeom prst="rect">
            <a:avLst/>
          </a:prstGeom>
        </p:spPr>
      </p:pic>
      <p:pic>
        <p:nvPicPr>
          <p:cNvPr id="6" name="図 5">
            <a:extLst>
              <a:ext uri="{FF2B5EF4-FFF2-40B4-BE49-F238E27FC236}">
                <a16:creationId xmlns:a16="http://schemas.microsoft.com/office/drawing/2014/main" id="{65B5F32A-DBDE-CE4C-AE45-A1711B37FE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060" y="2435884"/>
            <a:ext cx="3895756" cy="1096612"/>
          </a:xfrm>
          <a:prstGeom prst="rect">
            <a:avLst/>
          </a:prstGeom>
        </p:spPr>
      </p:pic>
      <p:sp>
        <p:nvSpPr>
          <p:cNvPr id="9" name="円/楕円 8">
            <a:extLst>
              <a:ext uri="{FF2B5EF4-FFF2-40B4-BE49-F238E27FC236}">
                <a16:creationId xmlns:a16="http://schemas.microsoft.com/office/drawing/2014/main" id="{97B989F7-C56D-0B4A-9A61-C2D2AC74FA53}"/>
              </a:ext>
            </a:extLst>
          </p:cNvPr>
          <p:cNvSpPr/>
          <p:nvPr/>
        </p:nvSpPr>
        <p:spPr>
          <a:xfrm>
            <a:off x="611560" y="3278455"/>
            <a:ext cx="2901919" cy="324036"/>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50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32208822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6C3DC3C-2A54-5D47-B7B7-17A34EB75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75" y="1472651"/>
            <a:ext cx="7334250" cy="2971800"/>
          </a:xfrm>
          <a:prstGeom prst="rect">
            <a:avLst/>
          </a:prstGeom>
        </p:spPr>
      </p:pic>
      <p:sp>
        <p:nvSpPr>
          <p:cNvPr id="6" name="テキスト ボックス 5">
            <a:extLst>
              <a:ext uri="{FF2B5EF4-FFF2-40B4-BE49-F238E27FC236}">
                <a16:creationId xmlns:a16="http://schemas.microsoft.com/office/drawing/2014/main" id="{D1AE18B2-F62D-1548-B503-544903FEB3C9}"/>
              </a:ext>
            </a:extLst>
          </p:cNvPr>
          <p:cNvSpPr txBox="1"/>
          <p:nvPr/>
        </p:nvSpPr>
        <p:spPr>
          <a:xfrm>
            <a:off x="575556" y="329717"/>
            <a:ext cx="7992888" cy="738664"/>
          </a:xfrm>
          <a:prstGeom prst="rect">
            <a:avLst/>
          </a:prstGeom>
          <a:noFill/>
        </p:spPr>
        <p:txBody>
          <a:bodyPr wrap="square" rtlCol="0">
            <a:spAutoFit/>
          </a:bodyPr>
          <a:lstStyle/>
          <a:p>
            <a:pPr algn="ctr"/>
            <a:r>
              <a:rPr lang="en-US" altLang="ja-JP" sz="2100" dirty="0">
                <a:latin typeface="MS PGothic" panose="020B0600070205080204" pitchFamily="34" charset="-128"/>
                <a:ea typeface="MS PGothic" panose="020B0600070205080204" pitchFamily="34" charset="-128"/>
              </a:rPr>
              <a:t>Triple negative </a:t>
            </a:r>
            <a:r>
              <a:rPr lang="ja-JP" altLang="en-US" sz="2100">
                <a:latin typeface="MS PGothic" panose="020B0600070205080204" pitchFamily="34" charset="-128"/>
                <a:ea typeface="MS PGothic" panose="020B0600070205080204" pitchFamily="34" charset="-128"/>
              </a:rPr>
              <a:t>乳癌に対する</a:t>
            </a:r>
            <a:r>
              <a:rPr lang="ja-JP" altLang="en-US" sz="2100">
                <a:solidFill>
                  <a:srgbClr val="FF0000"/>
                </a:solidFill>
                <a:latin typeface="MS PGothic" panose="020B0600070205080204" pitchFamily="34" charset="-128"/>
                <a:ea typeface="MS PGothic" panose="020B0600070205080204" pitchFamily="34" charset="-128"/>
              </a:rPr>
              <a:t>ブラセボ対象群</a:t>
            </a:r>
            <a:r>
              <a:rPr lang="ja-JP" altLang="en-US" sz="2100">
                <a:latin typeface="MS PGothic" panose="020B0600070205080204" pitchFamily="34" charset="-128"/>
                <a:ea typeface="MS PGothic" panose="020B0600070205080204" pitchFamily="34" charset="-128"/>
              </a:rPr>
              <a:t>を用いたフアイアの</a:t>
            </a:r>
            <a:endParaRPr lang="en-US" altLang="ja-JP" sz="2100" dirty="0">
              <a:latin typeface="MS PGothic" panose="020B0600070205080204" pitchFamily="34" charset="-128"/>
              <a:ea typeface="MS PGothic" panose="020B0600070205080204" pitchFamily="34" charset="-128"/>
            </a:endParaRPr>
          </a:p>
          <a:p>
            <a:pPr algn="ctr"/>
            <a:r>
              <a:rPr lang="ja-JP" altLang="en-US" sz="2100">
                <a:solidFill>
                  <a:srgbClr val="FF0000"/>
                </a:solidFill>
                <a:latin typeface="MS PGothic" panose="020B0600070205080204" pitchFamily="34" charset="-128"/>
                <a:ea typeface="MS PGothic" panose="020B0600070205080204" pitchFamily="34" charset="-128"/>
              </a:rPr>
              <a:t>ダブルブラインド</a:t>
            </a:r>
            <a:r>
              <a:rPr lang="ja-JP" altLang="en-US" sz="2100">
                <a:latin typeface="MS PGothic" panose="020B0600070205080204" pitchFamily="34" charset="-128"/>
                <a:ea typeface="MS PGothic" panose="020B0600070205080204" pitchFamily="34" charset="-128"/>
              </a:rPr>
              <a:t>ランダム化臨床試験（ＢＤＲＣＴ）が進行中</a:t>
            </a:r>
          </a:p>
        </p:txBody>
      </p:sp>
      <p:cxnSp>
        <p:nvCxnSpPr>
          <p:cNvPr id="3" name="直線コネクタ 2">
            <a:extLst>
              <a:ext uri="{FF2B5EF4-FFF2-40B4-BE49-F238E27FC236}">
                <a16:creationId xmlns:a16="http://schemas.microsoft.com/office/drawing/2014/main" id="{FB40B9CF-D425-BD48-83D2-610E00ABB412}"/>
              </a:ext>
            </a:extLst>
          </p:cNvPr>
          <p:cNvCxnSpPr/>
          <p:nvPr/>
        </p:nvCxnSpPr>
        <p:spPr bwMode="auto">
          <a:xfrm>
            <a:off x="1043608" y="1995686"/>
            <a:ext cx="2916324"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806567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523FD4-CAD7-6842-9BD0-7240591AD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175" y="495300"/>
            <a:ext cx="6343650" cy="4152900"/>
          </a:xfrm>
          <a:prstGeom prst="rect">
            <a:avLst/>
          </a:prstGeom>
        </p:spPr>
      </p:pic>
      <p:sp>
        <p:nvSpPr>
          <p:cNvPr id="4" name="円/楕円 3">
            <a:extLst>
              <a:ext uri="{FF2B5EF4-FFF2-40B4-BE49-F238E27FC236}">
                <a16:creationId xmlns:a16="http://schemas.microsoft.com/office/drawing/2014/main" id="{4F2CDA34-2008-4F47-B872-58D46159F33B}"/>
              </a:ext>
            </a:extLst>
          </p:cNvPr>
          <p:cNvSpPr/>
          <p:nvPr/>
        </p:nvSpPr>
        <p:spPr bwMode="auto">
          <a:xfrm>
            <a:off x="3491880" y="1221600"/>
            <a:ext cx="2106234" cy="756084"/>
          </a:xfrm>
          <a:prstGeom prst="ellipse">
            <a:avLst/>
          </a:prstGeom>
          <a:noFill/>
          <a:ln w="571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Times" charset="0"/>
              <a:ea typeface="平成明朝" charset="-128"/>
            </a:endParaRPr>
          </a:p>
        </p:txBody>
      </p:sp>
      <p:sp>
        <p:nvSpPr>
          <p:cNvPr id="5" name="テキスト ボックス 4">
            <a:extLst>
              <a:ext uri="{FF2B5EF4-FFF2-40B4-BE49-F238E27FC236}">
                <a16:creationId xmlns:a16="http://schemas.microsoft.com/office/drawing/2014/main" id="{3EBEC332-21E5-0C42-95DD-00FD578888C2}"/>
              </a:ext>
            </a:extLst>
          </p:cNvPr>
          <p:cNvSpPr txBox="1"/>
          <p:nvPr/>
        </p:nvSpPr>
        <p:spPr>
          <a:xfrm>
            <a:off x="6300192" y="4681835"/>
            <a:ext cx="2952328" cy="461665"/>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DBRCT : Double blinded RCT</a:t>
            </a:r>
            <a:endParaRPr kumimoji="1" lang="en-US" altLang="ja-JP" sz="1200" dirty="0">
              <a:latin typeface="Arial" panose="020B0604020202020204" pitchFamily="34" charset="0"/>
              <a:cs typeface="Arial" panose="020B0604020202020204" pitchFamily="34" charset="0"/>
            </a:endParaRPr>
          </a:p>
          <a:p>
            <a:r>
              <a:rPr kumimoji="1" lang="en-US" altLang="ja-JP" sz="1200" dirty="0">
                <a:latin typeface="Arial" panose="020B0604020202020204" pitchFamily="34" charset="0"/>
                <a:cs typeface="Arial" panose="020B0604020202020204" pitchFamily="34" charset="0"/>
              </a:rPr>
              <a:t>RCT : Randomized controlled trial</a:t>
            </a:r>
          </a:p>
        </p:txBody>
      </p:sp>
    </p:spTree>
    <p:extLst>
      <p:ext uri="{BB962C8B-B14F-4D97-AF65-F5344CB8AC3E}">
        <p14:creationId xmlns:p14="http://schemas.microsoft.com/office/powerpoint/2010/main" val="202827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16A68051-6458-FE47-8A09-1769FAC6C6DC}"/>
              </a:ext>
            </a:extLst>
          </p:cNvPr>
          <p:cNvGrpSpPr/>
          <p:nvPr/>
        </p:nvGrpSpPr>
        <p:grpSpPr>
          <a:xfrm>
            <a:off x="229019" y="182047"/>
            <a:ext cx="8685962" cy="4779406"/>
            <a:chOff x="278526" y="137747"/>
            <a:chExt cx="8685962" cy="4779406"/>
          </a:xfrm>
        </p:grpSpPr>
        <p:pic>
          <p:nvPicPr>
            <p:cNvPr id="4" name="図 3">
              <a:extLst>
                <a:ext uri="{FF2B5EF4-FFF2-40B4-BE49-F238E27FC236}">
                  <a16:creationId xmlns:a16="http://schemas.microsoft.com/office/drawing/2014/main" id="{BFBE656B-2AAA-DB45-8249-677535D37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896" y="1491630"/>
              <a:ext cx="5328592" cy="3425523"/>
            </a:xfrm>
            <a:prstGeom prst="rect">
              <a:avLst/>
            </a:prstGeom>
            <a:ln w="38100">
              <a:solidFill>
                <a:schemeClr val="tx1"/>
              </a:solidFill>
            </a:ln>
          </p:spPr>
        </p:pic>
        <p:pic>
          <p:nvPicPr>
            <p:cNvPr id="5" name="図 4">
              <a:extLst>
                <a:ext uri="{FF2B5EF4-FFF2-40B4-BE49-F238E27FC236}">
                  <a16:creationId xmlns:a16="http://schemas.microsoft.com/office/drawing/2014/main" id="{EA2F7598-85ED-CF40-BD8D-5B232242C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26" y="137747"/>
              <a:ext cx="4005442" cy="1782527"/>
            </a:xfrm>
            <a:prstGeom prst="rect">
              <a:avLst/>
            </a:prstGeom>
            <a:ln w="38100">
              <a:solidFill>
                <a:schemeClr val="tx1"/>
              </a:solidFill>
            </a:ln>
          </p:spPr>
        </p:pic>
      </p:grpSp>
      <p:sp>
        <p:nvSpPr>
          <p:cNvPr id="2" name="正方形/長方形 1">
            <a:extLst>
              <a:ext uri="{FF2B5EF4-FFF2-40B4-BE49-F238E27FC236}">
                <a16:creationId xmlns:a16="http://schemas.microsoft.com/office/drawing/2014/main" id="{67148C1A-D813-2B4E-9C59-25D1D5FA7D4D}"/>
              </a:ext>
            </a:extLst>
          </p:cNvPr>
          <p:cNvSpPr/>
          <p:nvPr/>
        </p:nvSpPr>
        <p:spPr>
          <a:xfrm>
            <a:off x="323528" y="2715766"/>
            <a:ext cx="3096344" cy="1938992"/>
          </a:xfrm>
          <a:prstGeom prst="rect">
            <a:avLst/>
          </a:prstGeom>
        </p:spPr>
        <p:txBody>
          <a:bodyPr wrap="square">
            <a:spAutoFit/>
          </a:bodyPr>
          <a:lstStyle/>
          <a:p>
            <a:r>
              <a:rPr lang="en-US" altLang="ja-JP" sz="1200" b="0" dirty="0">
                <a:solidFill>
                  <a:srgbClr val="000000"/>
                </a:solidFill>
                <a:latin typeface="arial" panose="020B0604020202020204" pitchFamily="34" charset="0"/>
              </a:rPr>
              <a:t>【Methods】</a:t>
            </a:r>
            <a:endParaRPr lang="en" altLang="ja-JP" sz="1200" b="0" dirty="0">
              <a:solidFill>
                <a:srgbClr val="000000"/>
              </a:solidFill>
              <a:latin typeface="arial" panose="020B0604020202020204" pitchFamily="34" charset="0"/>
            </a:endParaRPr>
          </a:p>
          <a:p>
            <a:r>
              <a:rPr lang="en" altLang="ja-JP" sz="1200" b="0" dirty="0">
                <a:solidFill>
                  <a:srgbClr val="000000"/>
                </a:solidFill>
                <a:latin typeface="arial" panose="020B0604020202020204" pitchFamily="34" charset="0"/>
              </a:rPr>
              <a:t>Our study included 284 breast cancer patients treated with or without </a:t>
            </a:r>
            <a:r>
              <a:rPr lang="en" altLang="ja-JP" sz="1200" b="0" dirty="0" err="1">
                <a:solidFill>
                  <a:srgbClr val="000000"/>
                </a:solidFill>
                <a:latin typeface="arial" panose="020B0604020202020204" pitchFamily="34" charset="0"/>
              </a:rPr>
              <a:t>Huaier</a:t>
            </a:r>
            <a:r>
              <a:rPr lang="en" altLang="ja-JP" sz="1200" b="0" dirty="0">
                <a:solidFill>
                  <a:srgbClr val="000000"/>
                </a:solidFill>
                <a:latin typeface="arial" panose="020B0604020202020204" pitchFamily="34" charset="0"/>
              </a:rPr>
              <a:t> granule between January 2005 and October 2016 at </a:t>
            </a:r>
            <a:r>
              <a:rPr lang="en" altLang="ja-JP" sz="1200" b="0" dirty="0" err="1">
                <a:solidFill>
                  <a:srgbClr val="000000"/>
                </a:solidFill>
                <a:latin typeface="arial" panose="020B0604020202020204" pitchFamily="34" charset="0"/>
              </a:rPr>
              <a:t>Qilu</a:t>
            </a:r>
            <a:r>
              <a:rPr lang="en" altLang="ja-JP" sz="1200" b="0" dirty="0">
                <a:solidFill>
                  <a:srgbClr val="000000"/>
                </a:solidFill>
                <a:latin typeface="arial" panose="020B0604020202020204" pitchFamily="34" charset="0"/>
              </a:rPr>
              <a:t> Hospital, Shandong University, Jinan, China. </a:t>
            </a:r>
            <a:r>
              <a:rPr lang="en" altLang="ja-JP" sz="1200" b="0" dirty="0">
                <a:solidFill>
                  <a:srgbClr val="FF0000"/>
                </a:solidFill>
                <a:latin typeface="arial" panose="020B0604020202020204" pitchFamily="34" charset="0"/>
              </a:rPr>
              <a:t>Retrospective</a:t>
            </a:r>
            <a:r>
              <a:rPr lang="en" altLang="ja-JP" sz="1200" b="0" dirty="0">
                <a:solidFill>
                  <a:srgbClr val="000000"/>
                </a:solidFill>
                <a:latin typeface="arial" panose="020B0604020202020204" pitchFamily="34" charset="0"/>
              </a:rPr>
              <a:t> data obtained included demographics, clinicopathological characteristics, disease-free survival (DFS). DFS was the main outcome measure.</a:t>
            </a:r>
            <a:endParaRPr lang="ja-JP" altLang="en-US" sz="1200"/>
          </a:p>
        </p:txBody>
      </p:sp>
      <p:sp>
        <p:nvSpPr>
          <p:cNvPr id="3" name="テキスト ボックス 2">
            <a:extLst>
              <a:ext uri="{FF2B5EF4-FFF2-40B4-BE49-F238E27FC236}">
                <a16:creationId xmlns:a16="http://schemas.microsoft.com/office/drawing/2014/main" id="{7983079C-D475-154E-A20D-4683B0822F89}"/>
              </a:ext>
            </a:extLst>
          </p:cNvPr>
          <p:cNvSpPr txBox="1"/>
          <p:nvPr/>
        </p:nvSpPr>
        <p:spPr>
          <a:xfrm>
            <a:off x="5038082" y="397241"/>
            <a:ext cx="3206326" cy="830997"/>
          </a:xfrm>
          <a:prstGeom prst="rect">
            <a:avLst/>
          </a:prstGeom>
          <a:noFill/>
        </p:spPr>
        <p:txBody>
          <a:bodyPr wrap="none" rtlCol="0">
            <a:spAutoFit/>
          </a:bodyPr>
          <a:lstStyle/>
          <a:p>
            <a:pPr algn="ctr"/>
            <a:r>
              <a:rPr kumimoji="1" lang="ja-JP" altLang="en-US" sz="2400">
                <a:latin typeface="MS PGothic" panose="020B0600070205080204" pitchFamily="34" charset="-128"/>
                <a:ea typeface="MS PGothic" panose="020B0600070205080204" pitchFamily="34" charset="-128"/>
              </a:rPr>
              <a:t>乳癌の生存率に対する</a:t>
            </a:r>
            <a:endParaRPr kumimoji="1" lang="en-US" altLang="ja-JP" sz="2400" dirty="0">
              <a:latin typeface="MS PGothic" panose="020B0600070205080204" pitchFamily="34" charset="-128"/>
              <a:ea typeface="MS PGothic" panose="020B0600070205080204" pitchFamily="34" charset="-128"/>
            </a:endParaRPr>
          </a:p>
          <a:p>
            <a:pPr algn="ctr"/>
            <a:r>
              <a:rPr kumimoji="1" lang="ja-JP" altLang="en-US" sz="2400">
                <a:latin typeface="MS PGothic" panose="020B0600070205080204" pitchFamily="34" charset="-128"/>
                <a:ea typeface="MS PGothic" panose="020B0600070205080204" pitchFamily="34" charset="-128"/>
              </a:rPr>
              <a:t>フアイアの効果</a:t>
            </a:r>
          </a:p>
        </p:txBody>
      </p:sp>
    </p:spTree>
    <p:extLst>
      <p:ext uri="{BB962C8B-B14F-4D97-AF65-F5344CB8AC3E}">
        <p14:creationId xmlns:p14="http://schemas.microsoft.com/office/powerpoint/2010/main" val="2273944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523FD4-CAD7-6842-9BD0-7240591AD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175" y="495300"/>
            <a:ext cx="6343650" cy="4152900"/>
          </a:xfrm>
          <a:prstGeom prst="rect">
            <a:avLst/>
          </a:prstGeom>
        </p:spPr>
      </p:pic>
      <p:sp>
        <p:nvSpPr>
          <p:cNvPr id="4" name="円/楕円 3">
            <a:extLst>
              <a:ext uri="{FF2B5EF4-FFF2-40B4-BE49-F238E27FC236}">
                <a16:creationId xmlns:a16="http://schemas.microsoft.com/office/drawing/2014/main" id="{4F2CDA34-2008-4F47-B872-58D46159F33B}"/>
              </a:ext>
            </a:extLst>
          </p:cNvPr>
          <p:cNvSpPr/>
          <p:nvPr/>
        </p:nvSpPr>
        <p:spPr bwMode="auto">
          <a:xfrm>
            <a:off x="3167844" y="2595734"/>
            <a:ext cx="2754306" cy="648072"/>
          </a:xfrm>
          <a:prstGeom prst="ellipse">
            <a:avLst/>
          </a:prstGeom>
          <a:noFill/>
          <a:ln w="571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Times" charset="0"/>
              <a:ea typeface="平成明朝" charset="-128"/>
            </a:endParaRPr>
          </a:p>
        </p:txBody>
      </p:sp>
      <p:sp>
        <p:nvSpPr>
          <p:cNvPr id="5" name="テキスト ボックス 4">
            <a:extLst>
              <a:ext uri="{FF2B5EF4-FFF2-40B4-BE49-F238E27FC236}">
                <a16:creationId xmlns:a16="http://schemas.microsoft.com/office/drawing/2014/main" id="{2D40AAF6-5A8A-394A-896E-7025999BD02A}"/>
              </a:ext>
            </a:extLst>
          </p:cNvPr>
          <p:cNvSpPr txBox="1"/>
          <p:nvPr/>
        </p:nvSpPr>
        <p:spPr>
          <a:xfrm>
            <a:off x="6300192" y="4659982"/>
            <a:ext cx="2959274" cy="461665"/>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DBRCT : Double blinded RCT</a:t>
            </a:r>
            <a:endParaRPr kumimoji="1" lang="en-US" altLang="ja-JP" sz="1200" dirty="0">
              <a:latin typeface="Arial" panose="020B0604020202020204" pitchFamily="34" charset="0"/>
              <a:cs typeface="Arial" panose="020B0604020202020204" pitchFamily="34" charset="0"/>
            </a:endParaRPr>
          </a:p>
          <a:p>
            <a:r>
              <a:rPr kumimoji="1" lang="en-US" altLang="ja-JP" sz="1200" dirty="0">
                <a:latin typeface="Arial" panose="020B0604020202020204" pitchFamily="34" charset="0"/>
                <a:cs typeface="Arial" panose="020B0604020202020204" pitchFamily="34" charset="0"/>
              </a:rPr>
              <a:t>RCT : Randomized controlled trial</a:t>
            </a:r>
          </a:p>
        </p:txBody>
      </p:sp>
    </p:spTree>
    <p:extLst>
      <p:ext uri="{BB962C8B-B14F-4D97-AF65-F5344CB8AC3E}">
        <p14:creationId xmlns:p14="http://schemas.microsoft.com/office/powerpoint/2010/main" val="55494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9455CB5-56BC-664B-9C43-7D7824B5C095}"/>
              </a:ext>
            </a:extLst>
          </p:cNvPr>
          <p:cNvSpPr txBox="1"/>
          <p:nvPr/>
        </p:nvSpPr>
        <p:spPr>
          <a:xfrm>
            <a:off x="2951821" y="129188"/>
            <a:ext cx="3563796" cy="507831"/>
          </a:xfrm>
          <a:prstGeom prst="rect">
            <a:avLst/>
          </a:prstGeom>
          <a:noFill/>
        </p:spPr>
        <p:txBody>
          <a:bodyPr wrap="none" rtlCol="0">
            <a:spAutoFit/>
          </a:bodyPr>
          <a:lstStyle/>
          <a:p>
            <a:r>
              <a:rPr lang="ja-JP" altLang="en-US" sz="2700">
                <a:solidFill>
                  <a:srgbClr val="FF0000"/>
                </a:solidFill>
                <a:latin typeface="MS PGothic" panose="020B0600070205080204" pitchFamily="34" charset="-128"/>
                <a:ea typeface="MS PGothic" panose="020B0600070205080204" pitchFamily="34" charset="-128"/>
              </a:rPr>
              <a:t>フアイアの工場</a:t>
            </a:r>
            <a:r>
              <a:rPr lang="en-US" altLang="ja-JP" sz="2700" dirty="0">
                <a:solidFill>
                  <a:srgbClr val="FF0000"/>
                </a:solidFill>
                <a:latin typeface="MS PGothic" panose="020B0600070205080204" pitchFamily="34" charset="-128"/>
                <a:ea typeface="MS PGothic" panose="020B0600070205080204" pitchFamily="34" charset="-128"/>
              </a:rPr>
              <a:t> @ </a:t>
            </a:r>
            <a:r>
              <a:rPr lang="ja-JP" altLang="en-US" sz="2700">
                <a:solidFill>
                  <a:srgbClr val="FF0000"/>
                </a:solidFill>
                <a:latin typeface="MS PGothic" panose="020B0600070205080204" pitchFamily="34" charset="-128"/>
                <a:ea typeface="MS PGothic" panose="020B0600070205080204" pitchFamily="34" charset="-128"/>
              </a:rPr>
              <a:t>上海</a:t>
            </a:r>
          </a:p>
        </p:txBody>
      </p:sp>
      <p:grpSp>
        <p:nvGrpSpPr>
          <p:cNvPr id="4" name="グループ化 3">
            <a:extLst>
              <a:ext uri="{FF2B5EF4-FFF2-40B4-BE49-F238E27FC236}">
                <a16:creationId xmlns:a16="http://schemas.microsoft.com/office/drawing/2014/main" id="{10D6CBFD-F1E3-BE4D-8A15-97B9C45EBCE6}"/>
              </a:ext>
            </a:extLst>
          </p:cNvPr>
          <p:cNvGrpSpPr/>
          <p:nvPr/>
        </p:nvGrpSpPr>
        <p:grpSpPr>
          <a:xfrm>
            <a:off x="1290005" y="613936"/>
            <a:ext cx="6563990" cy="4419547"/>
            <a:chOff x="1292995" y="613936"/>
            <a:chExt cx="6563990" cy="4419547"/>
          </a:xfrm>
        </p:grpSpPr>
        <p:pic>
          <p:nvPicPr>
            <p:cNvPr id="3" name="図 2">
              <a:extLst>
                <a:ext uri="{FF2B5EF4-FFF2-40B4-BE49-F238E27FC236}">
                  <a16:creationId xmlns:a16="http://schemas.microsoft.com/office/drawing/2014/main" id="{84CD6128-DE86-A34D-ABFF-E1535BF35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995" y="613936"/>
              <a:ext cx="2852936" cy="2139702"/>
            </a:xfrm>
            <a:prstGeom prst="rect">
              <a:avLst/>
            </a:prstGeom>
          </p:spPr>
        </p:pic>
        <p:pic>
          <p:nvPicPr>
            <p:cNvPr id="5" name="図 4">
              <a:extLst>
                <a:ext uri="{FF2B5EF4-FFF2-40B4-BE49-F238E27FC236}">
                  <a16:creationId xmlns:a16="http://schemas.microsoft.com/office/drawing/2014/main" id="{5DE6807B-E9D1-494E-875A-C7D3BA6AF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9" y="613936"/>
              <a:ext cx="2852936" cy="2139702"/>
            </a:xfrm>
            <a:prstGeom prst="rect">
              <a:avLst/>
            </a:prstGeom>
          </p:spPr>
        </p:pic>
        <p:pic>
          <p:nvPicPr>
            <p:cNvPr id="7" name="図 6">
              <a:extLst>
                <a:ext uri="{FF2B5EF4-FFF2-40B4-BE49-F238E27FC236}">
                  <a16:creationId xmlns:a16="http://schemas.microsoft.com/office/drawing/2014/main" id="{8CC3BA3B-FE7C-8343-A3CF-28D60E41EF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995" y="2893781"/>
              <a:ext cx="2852936" cy="2139702"/>
            </a:xfrm>
            <a:prstGeom prst="rect">
              <a:avLst/>
            </a:prstGeom>
          </p:spPr>
        </p:pic>
        <p:pic>
          <p:nvPicPr>
            <p:cNvPr id="8" name="図 7">
              <a:extLst>
                <a:ext uri="{FF2B5EF4-FFF2-40B4-BE49-F238E27FC236}">
                  <a16:creationId xmlns:a16="http://schemas.microsoft.com/office/drawing/2014/main" id="{57D9AE55-15A3-7243-9130-0D9438CF37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8071" y="2893781"/>
              <a:ext cx="2852934" cy="2106000"/>
            </a:xfrm>
            <a:prstGeom prst="rect">
              <a:avLst/>
            </a:prstGeom>
          </p:spPr>
        </p:pic>
      </p:grpSp>
    </p:spTree>
    <p:extLst>
      <p:ext uri="{BB962C8B-B14F-4D97-AF65-F5344CB8AC3E}">
        <p14:creationId xmlns:p14="http://schemas.microsoft.com/office/powerpoint/2010/main" val="2899887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B17FA49-8B65-3745-A661-776EB3B0B574}"/>
              </a:ext>
            </a:extLst>
          </p:cNvPr>
          <p:cNvSpPr/>
          <p:nvPr/>
        </p:nvSpPr>
        <p:spPr>
          <a:xfrm>
            <a:off x="287524" y="1233209"/>
            <a:ext cx="8568952" cy="3354765"/>
          </a:xfrm>
          <a:prstGeom prst="rect">
            <a:avLst/>
          </a:prstGeom>
        </p:spPr>
        <p:txBody>
          <a:bodyPr wrap="square">
            <a:spAutoFit/>
          </a:bodyPr>
          <a:lstStyle/>
          <a:p>
            <a:pPr marL="214313" indent="-214313">
              <a:buFont typeface="Wingdings" panose="05000000000000000000" pitchFamily="2" charset="2"/>
              <a:buChar char="l"/>
            </a:pPr>
            <a:r>
              <a:rPr lang="ja-JP" altLang="en-US" sz="2800" dirty="0">
                <a:latin typeface="MS PGothic" panose="020B0600070205080204" pitchFamily="34" charset="-128"/>
                <a:ea typeface="MS PGothic" panose="020B0600070205080204" pitchFamily="34" charset="-128"/>
              </a:rPr>
              <a:t>中国ではフアイアは</a:t>
            </a:r>
            <a:r>
              <a:rPr lang="ja-JP" altLang="en-US" sz="2800" dirty="0">
                <a:solidFill>
                  <a:srgbClr val="FF0000"/>
                </a:solidFill>
                <a:latin typeface="MS PGothic" panose="020B0600070205080204" pitchFamily="34" charset="-128"/>
                <a:ea typeface="MS PGothic" panose="020B0600070205080204" pitchFamily="34" charset="-128"/>
              </a:rPr>
              <a:t>肝臓がん、胃がん、大腸がん、肺がん、乳がん</a:t>
            </a:r>
            <a:r>
              <a:rPr lang="ja-JP" altLang="en-US" sz="2800" dirty="0">
                <a:latin typeface="MS PGothic" panose="020B0600070205080204" pitchFamily="34" charset="-128"/>
                <a:ea typeface="MS PGothic" panose="020B0600070205080204" pitchFamily="34" charset="-128"/>
              </a:rPr>
              <a:t>で医療保険が適用されています。肝臓がんでは手術後</a:t>
            </a:r>
            <a:r>
              <a:rPr lang="en-US" altLang="ja-JP" sz="2800" dirty="0">
                <a:latin typeface="MS PGothic" panose="020B0600070205080204" pitchFamily="34" charset="-128"/>
                <a:ea typeface="MS PGothic" panose="020B0600070205080204" pitchFamily="34" charset="-128"/>
              </a:rPr>
              <a:t>6</a:t>
            </a:r>
            <a:r>
              <a:rPr lang="ja-JP" altLang="en-US" sz="2800" dirty="0">
                <a:latin typeface="MS PGothic" panose="020B0600070205080204" pitchFamily="34" charset="-128"/>
                <a:ea typeface="MS PGothic" panose="020B0600070205080204" pitchFamily="34" charset="-128"/>
              </a:rPr>
              <a:t>ヶ月医療保険が適用</a:t>
            </a:r>
            <a:r>
              <a:rPr lang="ja-JP" altLang="en-US" sz="2800">
                <a:latin typeface="MS PGothic" panose="020B0600070205080204" pitchFamily="34" charset="-128"/>
                <a:ea typeface="MS PGothic" panose="020B0600070205080204" pitchFamily="34" charset="-128"/>
              </a:rPr>
              <a:t>されています</a:t>
            </a:r>
            <a:endParaRPr lang="en-US" altLang="ja-JP" sz="2800" dirty="0">
              <a:latin typeface="MS PGothic" panose="020B0600070205080204" pitchFamily="34" charset="-128"/>
              <a:ea typeface="MS PGothic" panose="020B0600070205080204" pitchFamily="34" charset="-128"/>
            </a:endParaRPr>
          </a:p>
          <a:p>
            <a:pPr marL="214313" indent="-214313">
              <a:buFont typeface="Wingdings" panose="05000000000000000000" pitchFamily="2" charset="2"/>
              <a:buChar char="l"/>
            </a:pPr>
            <a:endParaRPr lang="ja-JP" altLang="en-US" sz="2800" dirty="0">
              <a:latin typeface="MS PGothic" panose="020B0600070205080204" pitchFamily="34" charset="-128"/>
              <a:ea typeface="MS PGothic" panose="020B0600070205080204" pitchFamily="34" charset="-128"/>
            </a:endParaRPr>
          </a:p>
          <a:p>
            <a:r>
              <a:rPr lang="ja-JP" altLang="en-US" sz="1600" dirty="0">
                <a:latin typeface="MS PGothic" panose="020B0600070205080204" pitchFamily="34" charset="-128"/>
                <a:ea typeface="MS PGothic" panose="020B0600070205080204" pitchFamily="34" charset="-128"/>
              </a:rPr>
              <a:t>注）しかし、病気の進行度、地域や保険の種類により保険</a:t>
            </a:r>
            <a:r>
              <a:rPr lang="ja-JP" altLang="en-US" sz="1600">
                <a:latin typeface="MS PGothic" panose="020B0600070205080204" pitchFamily="34" charset="-128"/>
                <a:ea typeface="MS PGothic" panose="020B0600070205080204" pitchFamily="34" charset="-128"/>
              </a:rPr>
              <a:t>適用の対応</a:t>
            </a:r>
            <a:r>
              <a:rPr lang="ja-JP" altLang="en-US" sz="1600" dirty="0">
                <a:latin typeface="MS PGothic" panose="020B0600070205080204" pitchFamily="34" charset="-128"/>
                <a:ea typeface="MS PGothic" panose="020B0600070205080204" pitchFamily="34" charset="-128"/>
              </a:rPr>
              <a:t>は異なること</a:t>
            </a:r>
            <a:r>
              <a:rPr lang="ja-JP" altLang="en-US" sz="1600">
                <a:latin typeface="MS PGothic" panose="020B0600070205080204" pitchFamily="34" charset="-128"/>
                <a:ea typeface="MS PGothic" panose="020B0600070205080204" pitchFamily="34" charset="-128"/>
              </a:rPr>
              <a:t>があります</a:t>
            </a:r>
            <a:endParaRPr lang="en-US" altLang="ja-JP" sz="1600" dirty="0">
              <a:latin typeface="MS PGothic" panose="020B0600070205080204" pitchFamily="34" charset="-128"/>
              <a:ea typeface="MS PGothic" panose="020B0600070205080204" pitchFamily="34" charset="-128"/>
            </a:endParaRPr>
          </a:p>
          <a:p>
            <a:endParaRPr lang="ja-JP" altLang="en-US" sz="2800" dirty="0">
              <a:latin typeface="MS PGothic" panose="020B0600070205080204" pitchFamily="34" charset="-128"/>
              <a:ea typeface="MS PGothic" panose="020B0600070205080204" pitchFamily="34" charset="-128"/>
            </a:endParaRPr>
          </a:p>
          <a:p>
            <a:r>
              <a:rPr lang="ja-JP" altLang="en-US" sz="2800">
                <a:latin typeface="MS PGothic" panose="020B0600070205080204" pitchFamily="34" charset="-128"/>
                <a:ea typeface="MS PGothic" panose="020B0600070205080204" pitchFamily="34" charset="-128"/>
              </a:rPr>
              <a:t>一部</a:t>
            </a:r>
            <a:r>
              <a:rPr lang="ja-JP" altLang="en-US" sz="2800" dirty="0">
                <a:latin typeface="MS PGothic" panose="020B0600070205080204" pitchFamily="34" charset="-128"/>
                <a:ea typeface="MS PGothic" panose="020B0600070205080204" pitchFamily="34" charset="-128"/>
              </a:rPr>
              <a:t>地域では、フアイアは</a:t>
            </a:r>
            <a:r>
              <a:rPr lang="ja-JP" altLang="en-US" sz="2800" dirty="0">
                <a:solidFill>
                  <a:srgbClr val="FF0000"/>
                </a:solidFill>
                <a:latin typeface="MS PGothic" panose="020B0600070205080204" pitchFamily="34" charset="-128"/>
                <a:ea typeface="MS PGothic" panose="020B0600070205080204" pitchFamily="34" charset="-128"/>
              </a:rPr>
              <a:t>膵臓がん、前立腺がん、膀胱</a:t>
            </a:r>
            <a:r>
              <a:rPr lang="ja-JP" altLang="en-US" sz="2800">
                <a:solidFill>
                  <a:srgbClr val="FF0000"/>
                </a:solidFill>
                <a:latin typeface="MS PGothic" panose="020B0600070205080204" pitchFamily="34" charset="-128"/>
                <a:ea typeface="MS PGothic" panose="020B0600070205080204" pitchFamily="34" charset="-128"/>
              </a:rPr>
              <a:t>がん、甲状</a:t>
            </a:r>
            <a:r>
              <a:rPr lang="ja-JP" altLang="en-US" sz="2800" dirty="0">
                <a:solidFill>
                  <a:srgbClr val="FF0000"/>
                </a:solidFill>
                <a:latin typeface="MS PGothic" panose="020B0600070205080204" pitchFamily="34" charset="-128"/>
                <a:ea typeface="MS PGothic" panose="020B0600070205080204" pitchFamily="34" charset="-128"/>
              </a:rPr>
              <a:t>腺がん</a:t>
            </a:r>
            <a:r>
              <a:rPr lang="ja-JP" altLang="en-US" sz="2800" dirty="0">
                <a:latin typeface="MS PGothic" panose="020B0600070205080204" pitchFamily="34" charset="-128"/>
                <a:ea typeface="MS PGothic" panose="020B0600070205080204" pitchFamily="34" charset="-128"/>
              </a:rPr>
              <a:t>にも医療保険の適用に</a:t>
            </a:r>
            <a:r>
              <a:rPr lang="ja-JP" altLang="en-US" sz="2800">
                <a:latin typeface="MS PGothic" panose="020B0600070205080204" pitchFamily="34" charset="-128"/>
                <a:ea typeface="MS PGothic" panose="020B0600070205080204" pitchFamily="34" charset="-128"/>
              </a:rPr>
              <a:t>なっています</a:t>
            </a:r>
            <a:endParaRPr lang="ja-JP" altLang="en-US" sz="2800" dirty="0">
              <a:latin typeface="MS PGothic" panose="020B0600070205080204" pitchFamily="34" charset="-128"/>
              <a:ea typeface="MS PGothic" panose="020B0600070205080204" pitchFamily="34" charset="-128"/>
            </a:endParaRPr>
          </a:p>
        </p:txBody>
      </p:sp>
      <p:sp>
        <p:nvSpPr>
          <p:cNvPr id="7" name="テキスト ボックス 6">
            <a:extLst>
              <a:ext uri="{FF2B5EF4-FFF2-40B4-BE49-F238E27FC236}">
                <a16:creationId xmlns:a16="http://schemas.microsoft.com/office/drawing/2014/main" id="{31C859A7-DA79-9F47-850D-C4F3F843DDDA}"/>
              </a:ext>
            </a:extLst>
          </p:cNvPr>
          <p:cNvSpPr txBox="1"/>
          <p:nvPr/>
        </p:nvSpPr>
        <p:spPr>
          <a:xfrm>
            <a:off x="1939709" y="330791"/>
            <a:ext cx="5264583" cy="584775"/>
          </a:xfrm>
          <a:prstGeom prst="rect">
            <a:avLst/>
          </a:prstGeom>
          <a:noFill/>
        </p:spPr>
        <p:txBody>
          <a:bodyPr wrap="none" rtlCol="0">
            <a:spAutoFit/>
          </a:bodyPr>
          <a:lstStyle/>
          <a:p>
            <a:r>
              <a:rPr lang="ja-JP" altLang="en-US" sz="3200">
                <a:solidFill>
                  <a:schemeClr val="accent2"/>
                </a:solidFill>
                <a:latin typeface="MS PGothic" panose="020B0600070205080204" pitchFamily="34" charset="-128"/>
                <a:ea typeface="MS PGothic" panose="020B0600070205080204" pitchFamily="34" charset="-128"/>
              </a:rPr>
              <a:t>フアイアの中国での保険適用</a:t>
            </a:r>
          </a:p>
        </p:txBody>
      </p:sp>
    </p:spTree>
    <p:extLst>
      <p:ext uri="{BB962C8B-B14F-4D97-AF65-F5344CB8AC3E}">
        <p14:creationId xmlns:p14="http://schemas.microsoft.com/office/powerpoint/2010/main" val="3323537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18B26E28-28BB-DA45-AFEC-9431E27CEF06}"/>
              </a:ext>
            </a:extLst>
          </p:cNvPr>
          <p:cNvGrpSpPr/>
          <p:nvPr/>
        </p:nvGrpSpPr>
        <p:grpSpPr>
          <a:xfrm>
            <a:off x="1058721" y="150648"/>
            <a:ext cx="7026558" cy="3750714"/>
            <a:chOff x="1007604" y="150648"/>
            <a:chExt cx="7026558" cy="3750714"/>
          </a:xfrm>
        </p:grpSpPr>
        <p:pic>
          <p:nvPicPr>
            <p:cNvPr id="3" name="図 2">
              <a:extLst>
                <a:ext uri="{FF2B5EF4-FFF2-40B4-BE49-F238E27FC236}">
                  <a16:creationId xmlns:a16="http://schemas.microsoft.com/office/drawing/2014/main" id="{A0E9C268-E2E2-D642-90F2-81DC271F3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604" y="150648"/>
              <a:ext cx="3060340" cy="2295255"/>
            </a:xfrm>
            <a:prstGeom prst="rect">
              <a:avLst/>
            </a:prstGeom>
          </p:spPr>
        </p:pic>
        <p:pic>
          <p:nvPicPr>
            <p:cNvPr id="5" name="図 4">
              <a:extLst>
                <a:ext uri="{FF2B5EF4-FFF2-40B4-BE49-F238E27FC236}">
                  <a16:creationId xmlns:a16="http://schemas.microsoft.com/office/drawing/2014/main" id="{BD9EFCBB-63DE-354E-B923-7E122EA80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826" y="1383618"/>
              <a:ext cx="3356992" cy="2517744"/>
            </a:xfrm>
            <a:prstGeom prst="rect">
              <a:avLst/>
            </a:prstGeom>
          </p:spPr>
        </p:pic>
        <p:pic>
          <p:nvPicPr>
            <p:cNvPr id="7" name="図 6">
              <a:extLst>
                <a:ext uri="{FF2B5EF4-FFF2-40B4-BE49-F238E27FC236}">
                  <a16:creationId xmlns:a16="http://schemas.microsoft.com/office/drawing/2014/main" id="{9275AD62-13F6-4C42-9963-B358A39BA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8115" y="150649"/>
              <a:ext cx="2436047" cy="1827035"/>
            </a:xfrm>
            <a:prstGeom prst="rect">
              <a:avLst/>
            </a:prstGeom>
          </p:spPr>
        </p:pic>
      </p:grpSp>
      <p:sp>
        <p:nvSpPr>
          <p:cNvPr id="8" name="テキスト ボックス 7">
            <a:extLst>
              <a:ext uri="{FF2B5EF4-FFF2-40B4-BE49-F238E27FC236}">
                <a16:creationId xmlns:a16="http://schemas.microsoft.com/office/drawing/2014/main" id="{2D104532-465F-2F4C-8426-8E7299946128}"/>
              </a:ext>
            </a:extLst>
          </p:cNvPr>
          <p:cNvSpPr txBox="1"/>
          <p:nvPr/>
        </p:nvSpPr>
        <p:spPr>
          <a:xfrm>
            <a:off x="1126185" y="4083918"/>
            <a:ext cx="6891630" cy="954107"/>
          </a:xfrm>
          <a:prstGeom prst="rect">
            <a:avLst/>
          </a:prstGeom>
          <a:noFill/>
        </p:spPr>
        <p:txBody>
          <a:bodyPr wrap="none" rtlCol="0">
            <a:spAutoFit/>
          </a:bodyPr>
          <a:lstStyle/>
          <a:p>
            <a:pPr algn="ctr"/>
            <a:r>
              <a:rPr lang="ja-JP" altLang="en-US" sz="2800">
                <a:latin typeface="MS PGothic" panose="020B0600070205080204" pitchFamily="34" charset="-128"/>
                <a:ea typeface="MS PGothic" panose="020B0600070205080204" pitchFamily="34" charset="-128"/>
              </a:rPr>
              <a:t>フアイアの使用量の</a:t>
            </a:r>
            <a:r>
              <a:rPr lang="en-US" altLang="ja-JP" sz="2800" dirty="0">
                <a:latin typeface="MS PGothic" panose="020B0600070205080204" pitchFamily="34" charset="-128"/>
                <a:ea typeface="MS PGothic" panose="020B0600070205080204" pitchFamily="34" charset="-128"/>
              </a:rPr>
              <a:t>8</a:t>
            </a:r>
            <a:r>
              <a:rPr lang="ja-JP" altLang="en-US" sz="2800">
                <a:latin typeface="MS PGothic" panose="020B0600070205080204" pitchFamily="34" charset="-128"/>
                <a:ea typeface="MS PGothic" panose="020B0600070205080204" pitchFamily="34" charset="-128"/>
              </a:rPr>
              <a:t>割以上は西洋医による</a:t>
            </a:r>
            <a:endParaRPr lang="en-US" altLang="ja-JP" sz="2800" dirty="0">
              <a:latin typeface="MS PGothic" panose="020B0600070205080204" pitchFamily="34" charset="-128"/>
              <a:ea typeface="MS PGothic" panose="020B0600070205080204" pitchFamily="34" charset="-128"/>
            </a:endParaRPr>
          </a:p>
          <a:p>
            <a:pPr algn="ctr"/>
            <a:r>
              <a:rPr lang="ja-JP" altLang="en-US" sz="2800">
                <a:solidFill>
                  <a:srgbClr val="FF0000"/>
                </a:solidFill>
                <a:latin typeface="MS PGothic" panose="020B0600070205080204" pitchFamily="34" charset="-128"/>
                <a:ea typeface="MS PGothic" panose="020B0600070205080204" pitchFamily="34" charset="-128"/>
              </a:rPr>
              <a:t>「自分ががんになったらフアイアを飲む」</a:t>
            </a:r>
          </a:p>
        </p:txBody>
      </p:sp>
      <p:sp>
        <p:nvSpPr>
          <p:cNvPr id="2" name="テキスト ボックス 1">
            <a:extLst>
              <a:ext uri="{FF2B5EF4-FFF2-40B4-BE49-F238E27FC236}">
                <a16:creationId xmlns:a16="http://schemas.microsoft.com/office/drawing/2014/main" id="{FD967E31-82A0-3F43-98C2-7FD26CB357BB}"/>
              </a:ext>
            </a:extLst>
          </p:cNvPr>
          <p:cNvSpPr txBox="1"/>
          <p:nvPr/>
        </p:nvSpPr>
        <p:spPr>
          <a:xfrm>
            <a:off x="1058721" y="2849412"/>
            <a:ext cx="1632178" cy="830997"/>
          </a:xfrm>
          <a:prstGeom prst="rect">
            <a:avLst/>
          </a:prstGeom>
          <a:noFill/>
        </p:spPr>
        <p:txBody>
          <a:bodyPr wrap="none" rtlCol="0">
            <a:spAutoFit/>
          </a:bodyPr>
          <a:lstStyle/>
          <a:p>
            <a:r>
              <a:rPr lang="ja-JP" altLang="en-US" sz="1600">
                <a:latin typeface="MS PGothic" panose="020B0600070205080204" pitchFamily="34" charset="-128"/>
                <a:ea typeface="MS PGothic" panose="020B0600070205080204" pitchFamily="34" charset="-128"/>
              </a:rPr>
              <a:t>復旦大学</a:t>
            </a:r>
            <a:endParaRPr lang="en-US" altLang="ja-JP" sz="1600" dirty="0">
              <a:latin typeface="MS PGothic" panose="020B0600070205080204" pitchFamily="34" charset="-128"/>
              <a:ea typeface="MS PGothic" panose="020B0600070205080204" pitchFamily="34" charset="-128"/>
            </a:endParaRPr>
          </a:p>
          <a:p>
            <a:r>
              <a:rPr lang="ja-JP" altLang="en-US" sz="1600">
                <a:latin typeface="MS PGothic" panose="020B0600070205080204" pitchFamily="34" charset="-128"/>
                <a:ea typeface="MS PGothic" panose="020B0600070205080204" pitchFamily="34" charset="-128"/>
              </a:rPr>
              <a:t>肝胆外科</a:t>
            </a:r>
            <a:endParaRPr lang="en-US" altLang="ja-JP" sz="1600" dirty="0">
              <a:latin typeface="MS PGothic" panose="020B0600070205080204" pitchFamily="34" charset="-128"/>
              <a:ea typeface="MS PGothic" panose="020B0600070205080204" pitchFamily="34" charset="-128"/>
            </a:endParaRPr>
          </a:p>
          <a:p>
            <a:r>
              <a:rPr lang="ja-JP" altLang="en-US" sz="1600">
                <a:latin typeface="MS PGothic" panose="020B0600070205080204" pitchFamily="34" charset="-128"/>
                <a:ea typeface="MS PGothic" panose="020B0600070205080204" pitchFamily="34" charset="-128"/>
              </a:rPr>
              <a:t>楊家和主任教授</a:t>
            </a:r>
          </a:p>
        </p:txBody>
      </p:sp>
    </p:spTree>
    <p:extLst>
      <p:ext uri="{BB962C8B-B14F-4D97-AF65-F5344CB8AC3E}">
        <p14:creationId xmlns:p14="http://schemas.microsoft.com/office/powerpoint/2010/main" val="953899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79B99273-F688-324A-A0F3-F82FB5528D25}"/>
              </a:ext>
            </a:extLst>
          </p:cNvPr>
          <p:cNvSpPr txBox="1"/>
          <p:nvPr/>
        </p:nvSpPr>
        <p:spPr>
          <a:xfrm>
            <a:off x="766991" y="112155"/>
            <a:ext cx="4237057" cy="523220"/>
          </a:xfrm>
          <a:prstGeom prst="rect">
            <a:avLst/>
          </a:prstGeom>
          <a:noFill/>
        </p:spPr>
        <p:txBody>
          <a:bodyPr wrap="none" rtlCol="0">
            <a:spAutoFit/>
          </a:bodyPr>
          <a:lstStyle/>
          <a:p>
            <a:r>
              <a:rPr lang="ja-JP" altLang="en-US" sz="2800">
                <a:latin typeface="MS PGothic" panose="020B0600070205080204" pitchFamily="34" charset="-128"/>
                <a:ea typeface="MS PGothic" panose="020B0600070205080204" pitchFamily="34" charset="-128"/>
              </a:rPr>
              <a:t>フアイアを探して！</a:t>
            </a:r>
            <a:r>
              <a:rPr lang="en-US" altLang="ja-JP" sz="2800" dirty="0">
                <a:latin typeface="MS PGothic" panose="020B0600070205080204" pitchFamily="34" charset="-128"/>
                <a:ea typeface="MS PGothic" panose="020B0600070205080204" pitchFamily="34" charset="-128"/>
              </a:rPr>
              <a:t> @ </a:t>
            </a:r>
            <a:r>
              <a:rPr lang="ja-JP" altLang="en-US" sz="2800">
                <a:latin typeface="MS PGothic" panose="020B0600070205080204" pitchFamily="34" charset="-128"/>
                <a:ea typeface="MS PGothic" panose="020B0600070205080204" pitchFamily="34" charset="-128"/>
              </a:rPr>
              <a:t>安国</a:t>
            </a:r>
          </a:p>
        </p:txBody>
      </p:sp>
      <p:grpSp>
        <p:nvGrpSpPr>
          <p:cNvPr id="3" name="グループ化 2">
            <a:extLst>
              <a:ext uri="{FF2B5EF4-FFF2-40B4-BE49-F238E27FC236}">
                <a16:creationId xmlns:a16="http://schemas.microsoft.com/office/drawing/2014/main" id="{E5B71316-BCF8-5149-BE04-3ACC4CEFDA1C}"/>
              </a:ext>
            </a:extLst>
          </p:cNvPr>
          <p:cNvGrpSpPr/>
          <p:nvPr/>
        </p:nvGrpSpPr>
        <p:grpSpPr>
          <a:xfrm>
            <a:off x="1137171" y="635375"/>
            <a:ext cx="6869659" cy="4339282"/>
            <a:chOff x="1137170" y="635375"/>
            <a:chExt cx="6869659" cy="4339282"/>
          </a:xfrm>
        </p:grpSpPr>
        <p:pic>
          <p:nvPicPr>
            <p:cNvPr id="4" name="図 3">
              <a:extLst>
                <a:ext uri="{FF2B5EF4-FFF2-40B4-BE49-F238E27FC236}">
                  <a16:creationId xmlns:a16="http://schemas.microsoft.com/office/drawing/2014/main" id="{7C7BCED8-66E8-C14B-A782-7F1EACCDE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170" y="635375"/>
              <a:ext cx="6869659" cy="4339282"/>
            </a:xfrm>
            <a:prstGeom prst="rect">
              <a:avLst/>
            </a:prstGeom>
            <a:ln>
              <a:solidFill>
                <a:schemeClr val="tx1"/>
              </a:solidFill>
            </a:ln>
          </p:spPr>
        </p:pic>
        <p:cxnSp>
          <p:nvCxnSpPr>
            <p:cNvPr id="6" name="直線矢印コネクタ 5">
              <a:extLst>
                <a:ext uri="{FF2B5EF4-FFF2-40B4-BE49-F238E27FC236}">
                  <a16:creationId xmlns:a16="http://schemas.microsoft.com/office/drawing/2014/main" id="{AA555C0E-F836-9D44-B16E-64755998D6E6}"/>
                </a:ext>
              </a:extLst>
            </p:cNvPr>
            <p:cNvCxnSpPr>
              <a:cxnSpLocks/>
            </p:cNvCxnSpPr>
            <p:nvPr/>
          </p:nvCxnSpPr>
          <p:spPr bwMode="auto">
            <a:xfrm flipH="1">
              <a:off x="2404030" y="1347614"/>
              <a:ext cx="511786" cy="792088"/>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8" name="テキスト ボックス 7">
              <a:extLst>
                <a:ext uri="{FF2B5EF4-FFF2-40B4-BE49-F238E27FC236}">
                  <a16:creationId xmlns:a16="http://schemas.microsoft.com/office/drawing/2014/main" id="{B3197B72-3F12-0642-8E43-0DD8E3DCAA8E}"/>
                </a:ext>
              </a:extLst>
            </p:cNvPr>
            <p:cNvSpPr txBox="1"/>
            <p:nvPr/>
          </p:nvSpPr>
          <p:spPr>
            <a:xfrm>
              <a:off x="2768514" y="1939647"/>
              <a:ext cx="3246402" cy="400110"/>
            </a:xfrm>
            <a:prstGeom prst="rect">
              <a:avLst/>
            </a:prstGeom>
            <a:noFill/>
          </p:spPr>
          <p:txBody>
            <a:bodyPr wrap="none" rtlCol="0">
              <a:spAutoFit/>
            </a:bodyPr>
            <a:lstStyle/>
            <a:p>
              <a:r>
                <a:rPr kumimoji="1" lang="ja-JP" altLang="en-US">
                  <a:solidFill>
                    <a:srgbClr val="FF0000"/>
                  </a:solidFill>
                  <a:latin typeface="MS PGothic" panose="020B0600070205080204" pitchFamily="34" charset="-128"/>
                  <a:ea typeface="MS PGothic" panose="020B0600070205080204" pitchFamily="34" charset="-128"/>
                </a:rPr>
                <a:t>北京から</a:t>
              </a:r>
              <a:r>
                <a:rPr kumimoji="1" lang="en-US" altLang="ja-JP" dirty="0">
                  <a:solidFill>
                    <a:srgbClr val="FF0000"/>
                  </a:solidFill>
                  <a:latin typeface="MS PGothic" panose="020B0600070205080204" pitchFamily="34" charset="-128"/>
                  <a:ea typeface="MS PGothic" panose="020B0600070205080204" pitchFamily="34" charset="-128"/>
                </a:rPr>
                <a:t>250km</a:t>
              </a:r>
              <a:r>
                <a:rPr lang="en-US" altLang="ja-JP" dirty="0">
                  <a:solidFill>
                    <a:srgbClr val="FF0000"/>
                  </a:solidFill>
                  <a:latin typeface="MS PGothic" panose="020B0600070205080204" pitchFamily="34" charset="-128"/>
                  <a:ea typeface="MS PGothic" panose="020B0600070205080204" pitchFamily="34" charset="-128"/>
                </a:rPr>
                <a:t>, </a:t>
              </a:r>
              <a:r>
                <a:rPr kumimoji="1" lang="ja-JP" altLang="en-US">
                  <a:solidFill>
                    <a:srgbClr val="FF0000"/>
                  </a:solidFill>
                  <a:latin typeface="MS PGothic" panose="020B0600070205080204" pitchFamily="34" charset="-128"/>
                  <a:ea typeface="MS PGothic" panose="020B0600070205080204" pitchFamily="34" charset="-128"/>
                </a:rPr>
                <a:t>車で</a:t>
              </a:r>
              <a:r>
                <a:rPr kumimoji="1" lang="en-US" altLang="ja-JP" dirty="0">
                  <a:solidFill>
                    <a:srgbClr val="FF0000"/>
                  </a:solidFill>
                  <a:latin typeface="MS PGothic" panose="020B0600070205080204" pitchFamily="34" charset="-128"/>
                  <a:ea typeface="MS PGothic" panose="020B0600070205080204" pitchFamily="34" charset="-128"/>
                </a:rPr>
                <a:t>4</a:t>
              </a:r>
              <a:r>
                <a:rPr kumimoji="1" lang="ja-JP" altLang="en-US">
                  <a:solidFill>
                    <a:srgbClr val="FF0000"/>
                  </a:solidFill>
                  <a:latin typeface="MS PGothic" panose="020B0600070205080204" pitchFamily="34" charset="-128"/>
                  <a:ea typeface="MS PGothic" panose="020B0600070205080204" pitchFamily="34" charset="-128"/>
                </a:rPr>
                <a:t>時間</a:t>
              </a:r>
            </a:p>
          </p:txBody>
        </p:sp>
      </p:grpSp>
    </p:spTree>
    <p:extLst>
      <p:ext uri="{BB962C8B-B14F-4D97-AF65-F5344CB8AC3E}">
        <p14:creationId xmlns:p14="http://schemas.microsoft.com/office/powerpoint/2010/main" val="19275995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BD187549-DAD3-2646-954B-30ACADB6792F}"/>
              </a:ext>
            </a:extLst>
          </p:cNvPr>
          <p:cNvGrpSpPr/>
          <p:nvPr/>
        </p:nvGrpSpPr>
        <p:grpSpPr>
          <a:xfrm>
            <a:off x="6037111" y="174016"/>
            <a:ext cx="2423321" cy="4795468"/>
            <a:chOff x="5119009" y="346306"/>
            <a:chExt cx="2423321" cy="4795468"/>
          </a:xfrm>
        </p:grpSpPr>
        <p:pic>
          <p:nvPicPr>
            <p:cNvPr id="4" name="図 3">
              <a:extLst>
                <a:ext uri="{FF2B5EF4-FFF2-40B4-BE49-F238E27FC236}">
                  <a16:creationId xmlns:a16="http://schemas.microsoft.com/office/drawing/2014/main" id="{E2935F4F-F7C8-1D49-9C21-86A6A67787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1442" y="346306"/>
              <a:ext cx="2420888" cy="1815666"/>
            </a:xfrm>
            <a:prstGeom prst="rect">
              <a:avLst/>
            </a:prstGeom>
          </p:spPr>
        </p:pic>
        <p:grpSp>
          <p:nvGrpSpPr>
            <p:cNvPr id="6" name="グループ化 5">
              <a:extLst>
                <a:ext uri="{FF2B5EF4-FFF2-40B4-BE49-F238E27FC236}">
                  <a16:creationId xmlns:a16="http://schemas.microsoft.com/office/drawing/2014/main" id="{AE05AEB1-5CAB-1048-A718-2B437B67A1DE}"/>
                </a:ext>
              </a:extLst>
            </p:cNvPr>
            <p:cNvGrpSpPr/>
            <p:nvPr/>
          </p:nvGrpSpPr>
          <p:grpSpPr>
            <a:xfrm>
              <a:off x="5119009" y="1716574"/>
              <a:ext cx="2009822" cy="3425200"/>
              <a:chOff x="5575548" y="2276872"/>
              <a:chExt cx="2679762" cy="4566933"/>
            </a:xfrm>
          </p:grpSpPr>
          <p:pic>
            <p:nvPicPr>
              <p:cNvPr id="7" name="図 6">
                <a:extLst>
                  <a:ext uri="{FF2B5EF4-FFF2-40B4-BE49-F238E27FC236}">
                    <a16:creationId xmlns:a16="http://schemas.microsoft.com/office/drawing/2014/main" id="{7D514862-DD63-6B4A-8C61-1B25BE3B0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28921" y="3717416"/>
                <a:ext cx="3573016" cy="2679762"/>
              </a:xfrm>
              <a:prstGeom prst="rect">
                <a:avLst/>
              </a:prstGeom>
            </p:spPr>
          </p:pic>
          <p:cxnSp>
            <p:nvCxnSpPr>
              <p:cNvPr id="8" name="直線矢印コネクタ 7">
                <a:extLst>
                  <a:ext uri="{FF2B5EF4-FFF2-40B4-BE49-F238E27FC236}">
                    <a16:creationId xmlns:a16="http://schemas.microsoft.com/office/drawing/2014/main" id="{742C27AB-FFB2-6C49-BBC6-00299E3A689A}"/>
                  </a:ext>
                </a:extLst>
              </p:cNvPr>
              <p:cNvCxnSpPr/>
              <p:nvPr/>
            </p:nvCxnSpPr>
            <p:spPr bwMode="auto">
              <a:xfrm flipH="1">
                <a:off x="7447756" y="2276872"/>
                <a:ext cx="807554" cy="1584176"/>
              </a:xfrm>
              <a:prstGeom prst="straightConnector1">
                <a:avLst/>
              </a:prstGeom>
              <a:solidFill>
                <a:schemeClr val="accent1"/>
              </a:solidFill>
              <a:ln w="76200" cap="flat" cmpd="sng" algn="ctr">
                <a:solidFill>
                  <a:schemeClr val="accent1"/>
                </a:solidFill>
                <a:prstDash val="solid"/>
                <a:round/>
                <a:headEnd type="none" w="med" len="med"/>
                <a:tailEnd type="triangle"/>
              </a:ln>
              <a:effectLst/>
            </p:spPr>
          </p:cxnSp>
        </p:grpSp>
      </p:grpSp>
      <p:grpSp>
        <p:nvGrpSpPr>
          <p:cNvPr id="10" name="グループ化 9">
            <a:extLst>
              <a:ext uri="{FF2B5EF4-FFF2-40B4-BE49-F238E27FC236}">
                <a16:creationId xmlns:a16="http://schemas.microsoft.com/office/drawing/2014/main" id="{A651D5CB-E2CC-CA40-8F33-65718FC2400B}"/>
              </a:ext>
            </a:extLst>
          </p:cNvPr>
          <p:cNvGrpSpPr/>
          <p:nvPr/>
        </p:nvGrpSpPr>
        <p:grpSpPr>
          <a:xfrm>
            <a:off x="251520" y="273705"/>
            <a:ext cx="5472608" cy="4596091"/>
            <a:chOff x="179512" y="206250"/>
            <a:chExt cx="5472608" cy="4596091"/>
          </a:xfrm>
        </p:grpSpPr>
        <p:pic>
          <p:nvPicPr>
            <p:cNvPr id="5" name="図 4">
              <a:extLst>
                <a:ext uri="{FF2B5EF4-FFF2-40B4-BE49-F238E27FC236}">
                  <a16:creationId xmlns:a16="http://schemas.microsoft.com/office/drawing/2014/main" id="{4283C195-FB8B-0649-84DD-27D127338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368" y="2932669"/>
              <a:ext cx="2492896" cy="1869672"/>
            </a:xfrm>
            <a:prstGeom prst="rect">
              <a:avLst/>
            </a:prstGeom>
          </p:spPr>
        </p:pic>
        <p:sp>
          <p:nvSpPr>
            <p:cNvPr id="9" name="テキスト ボックス 8">
              <a:extLst>
                <a:ext uri="{FF2B5EF4-FFF2-40B4-BE49-F238E27FC236}">
                  <a16:creationId xmlns:a16="http://schemas.microsoft.com/office/drawing/2014/main" id="{BF569ACD-CD67-E348-BCCE-DDD0AB0311CF}"/>
                </a:ext>
              </a:extLst>
            </p:cNvPr>
            <p:cNvSpPr txBox="1"/>
            <p:nvPr/>
          </p:nvSpPr>
          <p:spPr>
            <a:xfrm>
              <a:off x="797288" y="206250"/>
              <a:ext cx="4237057" cy="523220"/>
            </a:xfrm>
            <a:prstGeom prst="rect">
              <a:avLst/>
            </a:prstGeom>
            <a:noFill/>
          </p:spPr>
          <p:txBody>
            <a:bodyPr wrap="none" rtlCol="0">
              <a:spAutoFit/>
            </a:bodyPr>
            <a:lstStyle/>
            <a:p>
              <a:r>
                <a:rPr lang="ja-JP" altLang="en-US" sz="2800">
                  <a:latin typeface="MS PGothic" panose="020B0600070205080204" pitchFamily="34" charset="-128"/>
                  <a:ea typeface="MS PGothic" panose="020B0600070205080204" pitchFamily="34" charset="-128"/>
                </a:rPr>
                <a:t>フアイアを探して！</a:t>
              </a:r>
              <a:r>
                <a:rPr lang="en-US" altLang="ja-JP" sz="2800" dirty="0">
                  <a:latin typeface="MS PGothic" panose="020B0600070205080204" pitchFamily="34" charset="-128"/>
                  <a:ea typeface="MS PGothic" panose="020B0600070205080204" pitchFamily="34" charset="-128"/>
                </a:rPr>
                <a:t> @ </a:t>
              </a:r>
              <a:r>
                <a:rPr lang="ja-JP" altLang="en-US" sz="2800">
                  <a:latin typeface="MS PGothic" panose="020B0600070205080204" pitchFamily="34" charset="-128"/>
                  <a:ea typeface="MS PGothic" panose="020B0600070205080204" pitchFamily="34" charset="-128"/>
                </a:rPr>
                <a:t>安国</a:t>
              </a:r>
            </a:p>
          </p:txBody>
        </p:sp>
        <p:sp>
          <p:nvSpPr>
            <p:cNvPr id="2" name="テキスト ボックス 1">
              <a:extLst>
                <a:ext uri="{FF2B5EF4-FFF2-40B4-BE49-F238E27FC236}">
                  <a16:creationId xmlns:a16="http://schemas.microsoft.com/office/drawing/2014/main" id="{03D1E033-8CDF-144C-AD68-4C2DC221E1E6}"/>
                </a:ext>
              </a:extLst>
            </p:cNvPr>
            <p:cNvSpPr txBox="1"/>
            <p:nvPr/>
          </p:nvSpPr>
          <p:spPr>
            <a:xfrm>
              <a:off x="179512" y="830796"/>
              <a:ext cx="5472608" cy="1938992"/>
            </a:xfrm>
            <a:prstGeom prst="rect">
              <a:avLst/>
            </a:prstGeom>
            <a:noFill/>
          </p:spPr>
          <p:txBody>
            <a:bodyPr wrap="square" rtlCol="0">
              <a:spAutoFit/>
            </a:bodyPr>
            <a:lstStyle/>
            <a:p>
              <a:r>
                <a:rPr lang="ja-JP" altLang="en-US" sz="2400">
                  <a:latin typeface="MS PGothic" panose="020B0600070205080204" pitchFamily="34" charset="-128"/>
                  <a:ea typeface="MS PGothic" panose="020B0600070205080204" pitchFamily="34" charset="-128"/>
                </a:rPr>
                <a:t>安国は生薬の都市、</a:t>
              </a:r>
              <a:r>
                <a:rPr kumimoji="1" lang="ja-JP" altLang="en-US" sz="2400">
                  <a:latin typeface="MS PGothic" panose="020B0600070205080204" pitchFamily="34" charset="-128"/>
                  <a:ea typeface="MS PGothic" panose="020B0600070205080204" pitchFamily="34" charset="-128"/>
                </a:rPr>
                <a:t>「天下第一薬市」</a:t>
              </a:r>
              <a:endParaRPr kumimoji="1" lang="en-US" altLang="ja-JP" sz="2400" dirty="0">
                <a:latin typeface="MS PGothic" panose="020B0600070205080204" pitchFamily="34" charset="-128"/>
                <a:ea typeface="MS PGothic" panose="020B0600070205080204" pitchFamily="34" charset="-128"/>
              </a:endParaRPr>
            </a:p>
            <a:p>
              <a:r>
                <a:rPr lang="ja-JP" altLang="en-US" sz="2400">
                  <a:latin typeface="MS PGothic" panose="020B0600070205080204" pitchFamily="34" charset="-128"/>
                  <a:ea typeface="MS PGothic" panose="020B0600070205080204" pitchFamily="34" charset="-128"/>
                </a:rPr>
                <a:t>多数の店舗を尋ねるも、槐耳（</a:t>
              </a:r>
              <a:r>
                <a:rPr lang="en-US" altLang="ja-JP" sz="2400" dirty="0" err="1">
                  <a:latin typeface="MS PGothic" panose="020B0600070205080204" pitchFamily="34" charset="-128"/>
                  <a:ea typeface="MS PGothic" panose="020B0600070205080204" pitchFamily="34" charset="-128"/>
                </a:rPr>
                <a:t>Huaier</a:t>
              </a:r>
              <a:r>
                <a:rPr lang="en-US" altLang="ja-JP" sz="2400" dirty="0">
                  <a:latin typeface="MS PGothic" panose="020B0600070205080204" pitchFamily="34" charset="-128"/>
                  <a:ea typeface="MS PGothic" panose="020B0600070205080204" pitchFamily="34" charset="-128"/>
                </a:rPr>
                <a:t>) </a:t>
              </a:r>
              <a:r>
                <a:rPr lang="ja-JP" altLang="en-US" sz="2400">
                  <a:latin typeface="MS PGothic" panose="020B0600070205080204" pitchFamily="34" charset="-128"/>
                  <a:ea typeface="MS PGothic" panose="020B0600070205080204" pitchFamily="34" charset="-128"/>
                </a:rPr>
                <a:t>の名前は知っているが、どこも扱っていない。</a:t>
              </a:r>
              <a:endParaRPr lang="en-US" altLang="ja-JP" sz="2400" dirty="0">
                <a:latin typeface="MS PGothic" panose="020B0600070205080204" pitchFamily="34" charset="-128"/>
                <a:ea typeface="MS PGothic" panose="020B0600070205080204" pitchFamily="34" charset="-128"/>
              </a:endParaRPr>
            </a:p>
            <a:p>
              <a:r>
                <a:rPr lang="ja-JP" altLang="en-US" sz="2400">
                  <a:latin typeface="MS PGothic" panose="020B0600070205080204" pitchFamily="34" charset="-128"/>
                  <a:ea typeface="MS PGothic" panose="020B0600070205080204" pitchFamily="34" charset="-128"/>
                </a:rPr>
                <a:t>最後に稀少生薬を扱う店舗を紹介してもらった</a:t>
              </a:r>
              <a:endParaRPr lang="en-US" altLang="ja-JP" sz="2400" dirty="0">
                <a:latin typeface="MS PGothic" panose="020B0600070205080204" pitchFamily="34" charset="-128"/>
                <a:ea typeface="MS PGothic" panose="020B0600070205080204" pitchFamily="34" charset="-128"/>
              </a:endParaRPr>
            </a:p>
          </p:txBody>
        </p:sp>
      </p:grpSp>
    </p:spTree>
    <p:extLst>
      <p:ext uri="{BB962C8B-B14F-4D97-AF65-F5344CB8AC3E}">
        <p14:creationId xmlns:p14="http://schemas.microsoft.com/office/powerpoint/2010/main" val="1842436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5F392D3-0269-F44D-A071-6A14037695F5}"/>
              </a:ext>
            </a:extLst>
          </p:cNvPr>
          <p:cNvSpPr txBox="1"/>
          <p:nvPr/>
        </p:nvSpPr>
        <p:spPr>
          <a:xfrm>
            <a:off x="719572" y="189923"/>
            <a:ext cx="7704856" cy="523220"/>
          </a:xfrm>
          <a:prstGeom prst="rect">
            <a:avLst/>
          </a:prstGeom>
          <a:noFill/>
        </p:spPr>
        <p:txBody>
          <a:bodyPr wrap="square" rtlCol="0">
            <a:spAutoFit/>
          </a:bodyPr>
          <a:lstStyle/>
          <a:p>
            <a:pPr algn="ctr"/>
            <a:r>
              <a:rPr lang="ja-JP" altLang="en-US" sz="2800" b="0">
                <a:latin typeface="MS PGothic" panose="020B0600070205080204" pitchFamily="34" charset="-128"/>
                <a:ea typeface="MS PGothic" panose="020B0600070205080204" pitchFamily="34" charset="-128"/>
              </a:rPr>
              <a:t>フアイア</a:t>
            </a:r>
            <a:r>
              <a:rPr lang="ja-JP" altLang="en-US" sz="2800" b="0" dirty="0">
                <a:latin typeface="MS PGothic" panose="020B0600070205080204" pitchFamily="34" charset="-128"/>
                <a:ea typeface="MS PGothic" panose="020B0600070205080204" pitchFamily="34" charset="-128"/>
              </a:rPr>
              <a:t>の抗</a:t>
            </a:r>
            <a:r>
              <a:rPr lang="ja-JP" altLang="en-US" sz="2800" b="0">
                <a:latin typeface="MS PGothic" panose="020B0600070205080204" pitchFamily="34" charset="-128"/>
                <a:ea typeface="MS PGothic" panose="020B0600070205080204" pitchFamily="34" charset="-128"/>
              </a:rPr>
              <a:t>がん作用一覧</a:t>
            </a:r>
            <a:r>
              <a:rPr lang="en-US" altLang="ja-JP" sz="2800" b="0" dirty="0">
                <a:latin typeface="MS PGothic" panose="020B0600070205080204" pitchFamily="34" charset="-128"/>
                <a:ea typeface="MS PGothic" panose="020B0600070205080204" pitchFamily="34" charset="-128"/>
              </a:rPr>
              <a:t> </a:t>
            </a:r>
            <a:r>
              <a:rPr lang="ja-JP" altLang="en-US" sz="2400" b="0">
                <a:latin typeface="MS PGothic" panose="020B0600070205080204" pitchFamily="34" charset="-128"/>
                <a:ea typeface="MS PGothic" panose="020B0600070205080204" pitchFamily="34" charset="-128"/>
              </a:rPr>
              <a:t>（英文誌のレビューから）</a:t>
            </a:r>
            <a:r>
              <a:rPr lang="en-US" altLang="ja-JP" sz="2400" b="0" dirty="0">
                <a:latin typeface="MS PGothic" panose="020B0600070205080204" pitchFamily="34" charset="-128"/>
                <a:ea typeface="MS PGothic" panose="020B0600070205080204" pitchFamily="34" charset="-128"/>
              </a:rPr>
              <a:t> </a:t>
            </a:r>
          </a:p>
        </p:txBody>
      </p:sp>
      <p:sp>
        <p:nvSpPr>
          <p:cNvPr id="3" name="テキスト ボックス 2">
            <a:extLst>
              <a:ext uri="{FF2B5EF4-FFF2-40B4-BE49-F238E27FC236}">
                <a16:creationId xmlns:a16="http://schemas.microsoft.com/office/drawing/2014/main" id="{FC13AF79-311B-EE46-9311-1C48A61BA65D}"/>
              </a:ext>
            </a:extLst>
          </p:cNvPr>
          <p:cNvSpPr txBox="1"/>
          <p:nvPr/>
        </p:nvSpPr>
        <p:spPr>
          <a:xfrm>
            <a:off x="569452" y="794080"/>
            <a:ext cx="6306803" cy="3273460"/>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kumimoji="1" lang="ja-JP" altLang="en-US" sz="1400" b="0" dirty="0">
                <a:latin typeface="MS PGothic" panose="020B0600070205080204" pitchFamily="34" charset="-128"/>
                <a:ea typeface="MS PGothic" panose="020B0600070205080204" pitchFamily="34" charset="-128"/>
              </a:rPr>
              <a:t>抗腫瘍作用</a:t>
            </a:r>
            <a:endParaRPr kumimoji="1" lang="en-US" altLang="ja-JP" sz="1400" b="0" dirty="0">
              <a:latin typeface="MS PGothic" panose="020B0600070205080204" pitchFamily="34" charset="-128"/>
              <a:ea typeface="MS PGothic" panose="020B0600070205080204" pitchFamily="34" charset="-128"/>
            </a:endParaRPr>
          </a:p>
          <a:p>
            <a:pPr marL="171450" indent="-171450">
              <a:lnSpc>
                <a:spcPct val="150000"/>
              </a:lnSpc>
              <a:buFont typeface="Arial" panose="020B0604020202020204" pitchFamily="34" charset="0"/>
              <a:buChar char="•"/>
            </a:pPr>
            <a:r>
              <a:rPr lang="ja-JP" altLang="en-US" sz="1400" b="0" dirty="0">
                <a:latin typeface="MS PGothic" panose="020B0600070205080204" pitchFamily="34" charset="-128"/>
                <a:ea typeface="MS PGothic" panose="020B0600070205080204" pitchFamily="34" charset="-128"/>
              </a:rPr>
              <a:t>転移抑制作用</a:t>
            </a:r>
            <a:endParaRPr lang="en-US" altLang="ja-JP" sz="1400" b="0" dirty="0">
              <a:latin typeface="MS PGothic" panose="020B0600070205080204" pitchFamily="34" charset="-128"/>
              <a:ea typeface="MS PGothic" panose="020B0600070205080204" pitchFamily="34" charset="-128"/>
            </a:endParaRPr>
          </a:p>
          <a:p>
            <a:pPr marL="171450" indent="-171450">
              <a:lnSpc>
                <a:spcPct val="150000"/>
              </a:lnSpc>
              <a:buFont typeface="Arial" panose="020B0604020202020204" pitchFamily="34" charset="0"/>
              <a:buChar char="•"/>
            </a:pPr>
            <a:r>
              <a:rPr kumimoji="1" lang="ja-JP" altLang="en-US" sz="1400" b="0" dirty="0">
                <a:latin typeface="MS PGothic" panose="020B0600070205080204" pitchFamily="34" charset="-128"/>
                <a:ea typeface="MS PGothic" panose="020B0600070205080204" pitchFamily="34" charset="-128"/>
              </a:rPr>
              <a:t>血管新生抑制作用</a:t>
            </a:r>
            <a:endParaRPr kumimoji="1" lang="en-US" altLang="ja-JP" sz="1400" b="0" dirty="0">
              <a:latin typeface="MS PGothic" panose="020B0600070205080204" pitchFamily="34" charset="-128"/>
              <a:ea typeface="MS PGothic" panose="020B0600070205080204" pitchFamily="34" charset="-128"/>
            </a:endParaRPr>
          </a:p>
          <a:p>
            <a:pPr marL="171450" indent="-171450">
              <a:lnSpc>
                <a:spcPct val="150000"/>
              </a:lnSpc>
              <a:buFont typeface="Arial" panose="020B0604020202020204" pitchFamily="34" charset="0"/>
              <a:buChar char="•"/>
            </a:pPr>
            <a:r>
              <a:rPr lang="ja-JP" altLang="en-US" sz="1400" b="0" dirty="0">
                <a:latin typeface="MS PGothic" panose="020B0600070205080204" pitchFamily="34" charset="-128"/>
                <a:ea typeface="MS PGothic" panose="020B0600070205080204" pitchFamily="34" charset="-128"/>
              </a:rPr>
              <a:t>アポトーシス（細胞死）誘導作用</a:t>
            </a:r>
            <a:endParaRPr lang="en-US" altLang="ja-JP" sz="1400" b="0" dirty="0">
              <a:latin typeface="MS PGothic" panose="020B0600070205080204" pitchFamily="34" charset="-128"/>
              <a:ea typeface="MS PGothic" panose="020B0600070205080204" pitchFamily="34" charset="-128"/>
            </a:endParaRPr>
          </a:p>
          <a:p>
            <a:pPr marL="171450" indent="-171450">
              <a:lnSpc>
                <a:spcPct val="150000"/>
              </a:lnSpc>
              <a:buFont typeface="Arial" panose="020B0604020202020204" pitchFamily="34" charset="0"/>
              <a:buChar char="•"/>
            </a:pPr>
            <a:r>
              <a:rPr lang="ja-JP" altLang="en-US" sz="1400" b="0" dirty="0">
                <a:latin typeface="MS PGothic" panose="020B0600070205080204" pitchFamily="34" charset="-128"/>
                <a:ea typeface="MS PGothic" panose="020B0600070205080204" pitchFamily="34" charset="-128"/>
              </a:rPr>
              <a:t>がん幹細胞の抑制作用</a:t>
            </a:r>
            <a:endParaRPr kumimoji="1" lang="en-US" altLang="ja-JP" sz="1400" b="0" dirty="0">
              <a:latin typeface="MS PGothic" panose="020B0600070205080204" pitchFamily="34" charset="-128"/>
              <a:ea typeface="MS PGothic" panose="020B0600070205080204" pitchFamily="34" charset="-128"/>
            </a:endParaRPr>
          </a:p>
          <a:p>
            <a:pPr marL="171450" indent="-171450">
              <a:lnSpc>
                <a:spcPct val="150000"/>
              </a:lnSpc>
              <a:buFont typeface="Arial" panose="020B0604020202020204" pitchFamily="34" charset="0"/>
              <a:buChar char="•"/>
            </a:pPr>
            <a:r>
              <a:rPr lang="ja-JP" altLang="en-US" sz="1400" b="0" dirty="0">
                <a:latin typeface="MS PGothic" panose="020B0600070205080204" pitchFamily="34" charset="-128"/>
                <a:ea typeface="MS PGothic" panose="020B0600070205080204" pitchFamily="34" charset="-128"/>
              </a:rPr>
              <a:t>腫瘍特異的免疫調節作用</a:t>
            </a:r>
            <a:endParaRPr lang="en-US" altLang="ja-JP" sz="1400" b="0" dirty="0">
              <a:latin typeface="MS PGothic" panose="020B0600070205080204" pitchFamily="34" charset="-128"/>
              <a:ea typeface="MS PGothic" panose="020B0600070205080204" pitchFamily="34" charset="-128"/>
            </a:endParaRPr>
          </a:p>
          <a:p>
            <a:pPr marL="171450" indent="-171450">
              <a:lnSpc>
                <a:spcPct val="150000"/>
              </a:lnSpc>
              <a:buFont typeface="Arial" panose="020B0604020202020204" pitchFamily="34" charset="0"/>
              <a:buChar char="•"/>
            </a:pPr>
            <a:r>
              <a:rPr lang="ja-JP" altLang="ja-JP" sz="1400" b="0" dirty="0">
                <a:latin typeface="MS PGothic" panose="020B0600070205080204" pitchFamily="34" charset="-128"/>
                <a:ea typeface="MS PGothic" panose="020B0600070205080204" pitchFamily="34" charset="-128"/>
              </a:rPr>
              <a:t>免疫刺激性サイトカインの</a:t>
            </a:r>
            <a:r>
              <a:rPr lang="en-US" altLang="ja-JP" sz="1400" b="0" dirty="0">
                <a:latin typeface="MS PGothic" panose="020B0600070205080204" pitchFamily="34" charset="-128"/>
                <a:ea typeface="MS PGothic" panose="020B0600070205080204" pitchFamily="34" charset="-128"/>
              </a:rPr>
              <a:t>T</a:t>
            </a:r>
            <a:r>
              <a:rPr lang="ja-JP" altLang="ja-JP" sz="1400" b="0" dirty="0">
                <a:latin typeface="MS PGothic" panose="020B0600070205080204" pitchFamily="34" charset="-128"/>
                <a:ea typeface="MS PGothic" panose="020B0600070205080204" pitchFamily="34" charset="-128"/>
              </a:rPr>
              <a:t>細胞増殖促進および分泌促進</a:t>
            </a:r>
            <a:r>
              <a:rPr lang="ja-JP" altLang="en-US" sz="1400" b="0" dirty="0">
                <a:latin typeface="MS PGothic" panose="020B0600070205080204" pitchFamily="34" charset="-128"/>
                <a:ea typeface="MS PGothic" panose="020B0600070205080204" pitchFamily="34" charset="-128"/>
              </a:rPr>
              <a:t>作用</a:t>
            </a:r>
            <a:endParaRPr kumimoji="1" lang="en-US" altLang="ja-JP" sz="1400" b="0" dirty="0">
              <a:latin typeface="MS PGothic" panose="020B0600070205080204" pitchFamily="34" charset="-128"/>
              <a:ea typeface="MS PGothic" panose="020B0600070205080204" pitchFamily="34" charset="-128"/>
            </a:endParaRPr>
          </a:p>
          <a:p>
            <a:pPr marL="171450" indent="-171450">
              <a:lnSpc>
                <a:spcPct val="150000"/>
              </a:lnSpc>
              <a:buFont typeface="Arial" panose="020B0604020202020204" pitchFamily="34" charset="0"/>
              <a:buChar char="•"/>
            </a:pPr>
            <a:r>
              <a:rPr lang="en-US" altLang="ja-JP" sz="1400" b="0" dirty="0">
                <a:latin typeface="MS PGothic" panose="020B0600070205080204" pitchFamily="34" charset="-128"/>
                <a:ea typeface="MS PGothic" panose="020B0600070205080204" pitchFamily="34" charset="-128"/>
              </a:rPr>
              <a:t>M2</a:t>
            </a:r>
            <a:r>
              <a:rPr lang="ja-JP" altLang="ja-JP" sz="1400" b="0" dirty="0">
                <a:latin typeface="MS PGothic" panose="020B0600070205080204" pitchFamily="34" charset="-128"/>
                <a:ea typeface="MS PGothic" panose="020B0600070205080204" pitchFamily="34" charset="-128"/>
              </a:rPr>
              <a:t>マクロファージから</a:t>
            </a:r>
            <a:r>
              <a:rPr lang="en-US" altLang="ja-JP" sz="1400" b="0" dirty="0">
                <a:latin typeface="MS PGothic" panose="020B0600070205080204" pitchFamily="34" charset="-128"/>
                <a:ea typeface="MS PGothic" panose="020B0600070205080204" pitchFamily="34" charset="-128"/>
              </a:rPr>
              <a:t>M1</a:t>
            </a:r>
            <a:r>
              <a:rPr lang="ja-JP" altLang="en-US" sz="1400" b="0" dirty="0">
                <a:latin typeface="MS PGothic" panose="020B0600070205080204" pitchFamily="34" charset="-128"/>
                <a:ea typeface="MS PGothic" panose="020B0600070205080204" pitchFamily="34" charset="-128"/>
              </a:rPr>
              <a:t>マクロファージ</a:t>
            </a:r>
            <a:r>
              <a:rPr lang="ja-JP" altLang="ja-JP" sz="1400" b="0" dirty="0">
                <a:latin typeface="MS PGothic" panose="020B0600070205080204" pitchFamily="34" charset="-128"/>
                <a:ea typeface="MS PGothic" panose="020B0600070205080204" pitchFamily="34" charset="-128"/>
              </a:rPr>
              <a:t>への分極の誘導</a:t>
            </a:r>
            <a:r>
              <a:rPr lang="ja-JP" altLang="en-US" sz="1400" b="0" dirty="0">
                <a:latin typeface="MS PGothic" panose="020B0600070205080204" pitchFamily="34" charset="-128"/>
                <a:ea typeface="MS PGothic" panose="020B0600070205080204" pitchFamily="34" charset="-128"/>
              </a:rPr>
              <a:t>作用</a:t>
            </a:r>
            <a:endParaRPr lang="ja-JP" altLang="ja-JP" sz="1400" b="0" dirty="0">
              <a:latin typeface="MS PGothic" panose="020B0600070205080204" pitchFamily="34" charset="-128"/>
              <a:ea typeface="MS PGothic" panose="020B0600070205080204" pitchFamily="34" charset="-128"/>
            </a:endParaRPr>
          </a:p>
          <a:p>
            <a:pPr marL="171450" indent="-171450">
              <a:lnSpc>
                <a:spcPct val="150000"/>
              </a:lnSpc>
              <a:buFont typeface="Arial" panose="020B0604020202020204" pitchFamily="34" charset="0"/>
              <a:buChar char="•"/>
            </a:pPr>
            <a:r>
              <a:rPr lang="en-US" altLang="ja-JP" sz="1400" b="0" dirty="0">
                <a:latin typeface="MS PGothic" panose="020B0600070205080204" pitchFamily="34" charset="-128"/>
                <a:ea typeface="MS PGothic" panose="020B0600070205080204" pitchFamily="34" charset="-128"/>
              </a:rPr>
              <a:t>NK</a:t>
            </a:r>
            <a:r>
              <a:rPr lang="ja-JP" altLang="ja-JP" sz="1400" b="0" dirty="0">
                <a:latin typeface="MS PGothic" panose="020B0600070205080204" pitchFamily="34" charset="-128"/>
                <a:ea typeface="MS PGothic" panose="020B0600070205080204" pitchFamily="34" charset="-128"/>
              </a:rPr>
              <a:t>細胞活性の増強</a:t>
            </a:r>
          </a:p>
          <a:p>
            <a:pPr marL="171450" indent="-171450">
              <a:lnSpc>
                <a:spcPct val="150000"/>
              </a:lnSpc>
              <a:buFont typeface="Arial" panose="020B0604020202020204" pitchFamily="34" charset="0"/>
              <a:buChar char="•"/>
            </a:pPr>
            <a:r>
              <a:rPr lang="ja-JP" altLang="en-US" sz="1400" b="0" dirty="0">
                <a:latin typeface="MS PGothic" panose="020B0600070205080204" pitchFamily="34" charset="-128"/>
                <a:ea typeface="MS PGothic" panose="020B0600070205080204" pitchFamily="34" charset="-128"/>
              </a:rPr>
              <a:t>フアイアの抗がん作用のメカニズムのまとめ</a:t>
            </a:r>
            <a:endParaRPr lang="en-US" altLang="ja-JP" sz="1400" b="0" dirty="0">
              <a:latin typeface="MS PGothic" panose="020B0600070205080204" pitchFamily="34" charset="-128"/>
              <a:ea typeface="MS PGothic" panose="020B0600070205080204" pitchFamily="34" charset="-128"/>
            </a:endParaRPr>
          </a:p>
        </p:txBody>
      </p:sp>
      <p:sp>
        <p:nvSpPr>
          <p:cNvPr id="5" name="スライド番号プレースホルダー 2">
            <a:extLst>
              <a:ext uri="{FF2B5EF4-FFF2-40B4-BE49-F238E27FC236}">
                <a16:creationId xmlns:a16="http://schemas.microsoft.com/office/drawing/2014/main" id="{83A4EE7E-43B2-6C4E-9E7D-2E8D96ABD35D}"/>
              </a:ext>
            </a:extLst>
          </p:cNvPr>
          <p:cNvSpPr>
            <a:spLocks noGrp="1"/>
          </p:cNvSpPr>
          <p:nvPr>
            <p:ph type="sldNum" sz="quarter" idx="12"/>
          </p:nvPr>
        </p:nvSpPr>
        <p:spPr>
          <a:xfrm>
            <a:off x="4843463" y="9181397"/>
            <a:ext cx="1731560" cy="527403"/>
          </a:xfrm>
        </p:spPr>
        <p:txBody>
          <a:bodyPr/>
          <a:lstStyle/>
          <a:p>
            <a:fld id="{3D85A705-2E63-694B-A0A5-4C22D1DDA83B}" type="slidenum">
              <a:rPr kumimoji="1" lang="ja-JP" altLang="en-US" sz="800" smtClean="0">
                <a:latin typeface="MS PGothic" panose="020B0600070205080204" pitchFamily="34" charset="-128"/>
                <a:ea typeface="MS PGothic" panose="020B0600070205080204" pitchFamily="34" charset="-128"/>
              </a:rPr>
              <a:t>49</a:t>
            </a:fld>
            <a:endParaRPr kumimoji="1" lang="ja-JP" altLang="en-US" sz="800">
              <a:latin typeface="MS PGothic" panose="020B0600070205080204" pitchFamily="34" charset="-128"/>
              <a:ea typeface="MS PGothic" panose="020B0600070205080204" pitchFamily="34" charset="-128"/>
            </a:endParaRPr>
          </a:p>
        </p:txBody>
      </p:sp>
      <p:sp>
        <p:nvSpPr>
          <p:cNvPr id="6" name="正方形/長方形 5">
            <a:extLst>
              <a:ext uri="{FF2B5EF4-FFF2-40B4-BE49-F238E27FC236}">
                <a16:creationId xmlns:a16="http://schemas.microsoft.com/office/drawing/2014/main" id="{DDBFEE6D-5A1E-A04E-BC01-B304E63B4608}"/>
              </a:ext>
            </a:extLst>
          </p:cNvPr>
          <p:cNvSpPr/>
          <p:nvPr/>
        </p:nvSpPr>
        <p:spPr>
          <a:xfrm>
            <a:off x="569452" y="4065915"/>
            <a:ext cx="8107003" cy="954107"/>
          </a:xfrm>
          <a:prstGeom prst="rect">
            <a:avLst/>
          </a:prstGeom>
        </p:spPr>
        <p:txBody>
          <a:bodyPr wrap="square">
            <a:spAutoFit/>
          </a:bodyPr>
          <a:lstStyle/>
          <a:p>
            <a:r>
              <a:rPr lang="en-US" altLang="ja-JP" sz="1400" dirty="0">
                <a:solidFill>
                  <a:srgbClr val="FF0000"/>
                </a:solidFill>
                <a:latin typeface="Arial" panose="020B0604020202020204" pitchFamily="34" charset="0"/>
                <a:ea typeface="MS PGothic" panose="020B0600070205080204" pitchFamily="34" charset="-128"/>
                <a:cs typeface="Arial" panose="020B0604020202020204" pitchFamily="34" charset="0"/>
              </a:rPr>
              <a:t>Cancer Management and Research </a:t>
            </a:r>
            <a:r>
              <a:rPr lang="en-US" altLang="ja-JP" sz="1400" dirty="0">
                <a:latin typeface="Arial" panose="020B0604020202020204" pitchFamily="34" charset="0"/>
                <a:ea typeface="MS PGothic" panose="020B0600070205080204" pitchFamily="34" charset="-128"/>
                <a:cs typeface="Arial" panose="020B0604020202020204" pitchFamily="34" charset="0"/>
              </a:rPr>
              <a:t>2019:11 1541–1549   </a:t>
            </a:r>
          </a:p>
          <a:p>
            <a:r>
              <a:rPr lang="en-US" altLang="ja-JP" sz="1400" dirty="0" err="1">
                <a:latin typeface="Arial" panose="020B0604020202020204" pitchFamily="34" charset="0"/>
                <a:ea typeface="MS PGothic" panose="020B0600070205080204" pitchFamily="34" charset="-128"/>
                <a:cs typeface="Arial" panose="020B0604020202020204" pitchFamily="34" charset="0"/>
              </a:rPr>
              <a:t>Trametes</a:t>
            </a:r>
            <a:r>
              <a:rPr lang="en-US" altLang="ja-JP" sz="1400" dirty="0">
                <a:latin typeface="Arial" panose="020B0604020202020204" pitchFamily="34" charset="0"/>
                <a:ea typeface="MS PGothic" panose="020B0600070205080204" pitchFamily="34" charset="-128"/>
                <a:cs typeface="Arial" panose="020B0604020202020204" pitchFamily="34" charset="0"/>
              </a:rPr>
              <a:t> </a:t>
            </a:r>
            <a:r>
              <a:rPr lang="en-US" altLang="ja-JP" sz="1400" dirty="0" err="1">
                <a:latin typeface="Arial" panose="020B0604020202020204" pitchFamily="34" charset="0"/>
                <a:ea typeface="MS PGothic" panose="020B0600070205080204" pitchFamily="34" charset="-128"/>
                <a:cs typeface="Arial" panose="020B0604020202020204" pitchFamily="34" charset="0"/>
              </a:rPr>
              <a:t>robiniophila</a:t>
            </a:r>
            <a:r>
              <a:rPr lang="en-US" altLang="ja-JP" sz="1400" dirty="0">
                <a:latin typeface="Arial" panose="020B0604020202020204" pitchFamily="34" charset="0"/>
                <a:ea typeface="MS PGothic" panose="020B0600070205080204" pitchFamily="34" charset="-128"/>
                <a:cs typeface="Arial" panose="020B0604020202020204" pitchFamily="34" charset="0"/>
              </a:rPr>
              <a:t> </a:t>
            </a:r>
            <a:r>
              <a:rPr lang="en-US" altLang="ja-JP" sz="1400" dirty="0" err="1">
                <a:latin typeface="Arial" panose="020B0604020202020204" pitchFamily="34" charset="0"/>
                <a:ea typeface="MS PGothic" panose="020B0600070205080204" pitchFamily="34" charset="-128"/>
                <a:cs typeface="Arial" panose="020B0604020202020204" pitchFamily="34" charset="0"/>
              </a:rPr>
              <a:t>Murr</a:t>
            </a:r>
            <a:r>
              <a:rPr lang="en-US" altLang="ja-JP" sz="1400" dirty="0">
                <a:latin typeface="Arial" panose="020B0604020202020204" pitchFamily="34" charset="0"/>
                <a:ea typeface="MS PGothic" panose="020B0600070205080204" pitchFamily="34" charset="-128"/>
                <a:cs typeface="Arial" panose="020B0604020202020204" pitchFamily="34" charset="0"/>
              </a:rPr>
              <a:t>: a traditional Chinese medicine with potent anti-tumor effects</a:t>
            </a:r>
          </a:p>
          <a:p>
            <a:r>
              <a:rPr lang="en-US" altLang="ja-JP" sz="1400" dirty="0">
                <a:solidFill>
                  <a:srgbClr val="FF0000"/>
                </a:solidFill>
                <a:latin typeface="Arial" panose="020B0604020202020204" pitchFamily="34" charset="0"/>
                <a:ea typeface="MS PGothic" panose="020B0600070205080204" pitchFamily="34" charset="-128"/>
                <a:cs typeface="Arial" panose="020B0604020202020204" pitchFamily="34" charset="0"/>
              </a:rPr>
              <a:t>Oncol Rep </a:t>
            </a:r>
            <a:r>
              <a:rPr lang="en-US" altLang="ja-JP" sz="1400" dirty="0">
                <a:latin typeface="Arial" panose="020B0604020202020204" pitchFamily="34" charset="0"/>
                <a:ea typeface="MS PGothic" panose="020B0600070205080204" pitchFamily="34" charset="-128"/>
                <a:cs typeface="Arial" panose="020B0604020202020204" pitchFamily="34" charset="0"/>
              </a:rPr>
              <a:t>2015 34(1):12-21 </a:t>
            </a:r>
          </a:p>
          <a:p>
            <a:r>
              <a:rPr lang="en-US" altLang="ja-JP" sz="1400" dirty="0">
                <a:latin typeface="Arial" panose="020B0604020202020204" pitchFamily="34" charset="0"/>
                <a:ea typeface="MS PGothic" panose="020B0600070205080204" pitchFamily="34" charset="-128"/>
                <a:cs typeface="Arial" panose="020B0604020202020204" pitchFamily="34" charset="0"/>
              </a:rPr>
              <a:t>The anticancer effect of </a:t>
            </a:r>
            <a:r>
              <a:rPr lang="en-US" altLang="ja-JP" sz="1400" dirty="0" err="1">
                <a:latin typeface="Arial" panose="020B0604020202020204" pitchFamily="34" charset="0"/>
                <a:ea typeface="MS PGothic" panose="020B0600070205080204" pitchFamily="34" charset="-128"/>
                <a:cs typeface="Arial" panose="020B0604020202020204" pitchFamily="34" charset="0"/>
              </a:rPr>
              <a:t>Huaier</a:t>
            </a:r>
            <a:r>
              <a:rPr lang="en-US" altLang="ja-JP" sz="1400" dirty="0">
                <a:latin typeface="Arial" panose="020B0604020202020204" pitchFamily="34" charset="0"/>
                <a:ea typeface="MS PGothic" panose="020B0600070205080204" pitchFamily="34" charset="-128"/>
                <a:cs typeface="Arial" panose="020B0604020202020204" pitchFamily="34" charset="0"/>
              </a:rPr>
              <a:t> (Review).</a:t>
            </a:r>
          </a:p>
        </p:txBody>
      </p:sp>
      <p:pic>
        <p:nvPicPr>
          <p:cNvPr id="8" name="図 7">
            <a:extLst>
              <a:ext uri="{FF2B5EF4-FFF2-40B4-BE49-F238E27FC236}">
                <a16:creationId xmlns:a16="http://schemas.microsoft.com/office/drawing/2014/main" id="{0A781F63-C611-3646-B2C4-BFA7FEEB4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617" y="915566"/>
            <a:ext cx="2172799" cy="3161481"/>
          </a:xfrm>
          <a:prstGeom prst="rect">
            <a:avLst/>
          </a:prstGeom>
          <a:ln>
            <a:solidFill>
              <a:schemeClr val="tx1"/>
            </a:solidFill>
          </a:ln>
        </p:spPr>
      </p:pic>
    </p:spTree>
    <p:extLst>
      <p:ext uri="{BB962C8B-B14F-4D97-AF65-F5344CB8AC3E}">
        <p14:creationId xmlns:p14="http://schemas.microsoft.com/office/powerpoint/2010/main" val="1271247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抗がんエビデンスを有する…"/>
          <p:cNvSpPr txBox="1">
            <a:spLocks noGrp="1"/>
          </p:cNvSpPr>
          <p:nvPr>
            <p:ph type="ctrTitle"/>
          </p:nvPr>
        </p:nvSpPr>
        <p:spPr>
          <a:xfrm>
            <a:off x="495139" y="1203598"/>
            <a:ext cx="8153722" cy="2395251"/>
          </a:xfrm>
          <a:prstGeom prst="rect">
            <a:avLst/>
          </a:prstGeom>
        </p:spPr>
        <p:txBody>
          <a:bodyPr anchor="ctr"/>
          <a:lstStyle/>
          <a:p>
            <a:pPr>
              <a:lnSpc>
                <a:spcPct val="130000"/>
              </a:lnSpc>
              <a:defRPr>
                <a:latin typeface="ヒラギノ角ゴ ProN W6"/>
                <a:ea typeface="ヒラギノ角ゴ ProN W6"/>
                <a:cs typeface="ヒラギノ角ゴ ProN W6"/>
                <a:sym typeface="ヒラギノ角ゴ ProN W6"/>
              </a:defRPr>
            </a:pPr>
            <a:r>
              <a:rPr sz="4000" dirty="0" err="1">
                <a:latin typeface="MS PGothic" panose="020B0600070205080204" pitchFamily="34" charset="-128"/>
                <a:ea typeface="MS PGothic" panose="020B0600070205080204" pitchFamily="34" charset="-128"/>
                <a:cs typeface="Mongolian Baiti" panose="03000500000000000000" pitchFamily="66" charset="0"/>
              </a:rPr>
              <a:t>抗がんエビデンスを有する</a:t>
            </a:r>
            <a:endParaRPr sz="4000" dirty="0">
              <a:latin typeface="MS PGothic" panose="020B0600070205080204" pitchFamily="34" charset="-128"/>
              <a:ea typeface="MS PGothic" panose="020B0600070205080204" pitchFamily="34" charset="-128"/>
              <a:cs typeface="Mongolian Baiti" panose="03000500000000000000" pitchFamily="66" charset="0"/>
            </a:endParaRPr>
          </a:p>
          <a:p>
            <a:pPr>
              <a:lnSpc>
                <a:spcPct val="130000"/>
              </a:lnSpc>
              <a:defRPr>
                <a:latin typeface="ヒラギノ角ゴ ProN W6"/>
                <a:ea typeface="ヒラギノ角ゴ ProN W6"/>
                <a:cs typeface="ヒラギノ角ゴ ProN W6"/>
                <a:sym typeface="ヒラギノ角ゴ ProN W6"/>
              </a:defRPr>
            </a:pPr>
            <a:r>
              <a:rPr sz="4000" dirty="0" err="1">
                <a:latin typeface="MS PGothic" panose="020B0600070205080204" pitchFamily="34" charset="-128"/>
                <a:ea typeface="MS PGothic" panose="020B0600070205080204" pitchFamily="34" charset="-128"/>
              </a:rPr>
              <a:t>漢方</a:t>
            </a:r>
            <a:r>
              <a:rPr lang="ja-JP" altLang="en-US" sz="4000">
                <a:latin typeface="MS PGothic" panose="020B0600070205080204" pitchFamily="34" charset="-128"/>
                <a:ea typeface="MS PGothic" panose="020B0600070205080204" pitchFamily="34" charset="-128"/>
              </a:rPr>
              <a:t>を含めた統合医療</a:t>
            </a:r>
            <a:r>
              <a:rPr sz="4000" dirty="0" err="1">
                <a:latin typeface="MS PGothic" panose="020B0600070205080204" pitchFamily="34" charset="-128"/>
                <a:ea typeface="MS PGothic" panose="020B0600070205080204" pitchFamily="34" charset="-128"/>
              </a:rPr>
              <a:t>は存在</a:t>
            </a:r>
            <a:r>
              <a:rPr lang="ja-JP" altLang="en-US" sz="4000">
                <a:latin typeface="MS PGothic" panose="020B0600070205080204" pitchFamily="34" charset="-128"/>
                <a:ea typeface="MS PGothic" panose="020B0600070205080204" pitchFamily="34" charset="-128"/>
              </a:rPr>
              <a:t>しない</a:t>
            </a:r>
            <a:endParaRPr sz="4000" dirty="0">
              <a:latin typeface="MS PGothic" panose="020B0600070205080204" pitchFamily="34" charset="-128"/>
              <a:ea typeface="MS PGothic" panose="020B0600070205080204" pitchFamily="34" charset="-128"/>
            </a:endParaRPr>
          </a:p>
        </p:txBody>
      </p:sp>
      <p:sp>
        <p:nvSpPr>
          <p:cNvPr id="250" name="芝大門いまづクリニック 今津 嘉宏"/>
          <p:cNvSpPr txBox="1">
            <a:spLocks noGrp="1"/>
          </p:cNvSpPr>
          <p:nvPr>
            <p:ph type="subTitle" sz="quarter" idx="1"/>
          </p:nvPr>
        </p:nvSpPr>
        <p:spPr>
          <a:xfrm>
            <a:off x="666750" y="3848100"/>
            <a:ext cx="7810500" cy="595313"/>
          </a:xfrm>
          <a:prstGeom prst="rect">
            <a:avLst/>
          </a:prstGeom>
        </p:spPr>
        <p:txBody>
          <a:bodyPr anchor="ctr">
            <a:normAutofit/>
          </a:bodyPr>
          <a:lstStyle/>
          <a:p>
            <a:r>
              <a:rPr sz="2250" dirty="0" err="1">
                <a:latin typeface="MS PGothic" panose="020B0600070205080204" pitchFamily="34" charset="-128"/>
                <a:ea typeface="MS PGothic" panose="020B0600070205080204" pitchFamily="34" charset="-128"/>
              </a:rPr>
              <a:t>芝大門いまづクリニック</a:t>
            </a:r>
            <a:r>
              <a:rPr sz="2250" dirty="0">
                <a:latin typeface="MS PGothic" panose="020B0600070205080204" pitchFamily="34" charset="-128"/>
                <a:ea typeface="MS PGothic" panose="020B0600070205080204" pitchFamily="34" charset="-128"/>
              </a:rPr>
              <a:t>　</a:t>
            </a:r>
            <a:r>
              <a:rPr sz="2250" dirty="0" err="1">
                <a:latin typeface="MS PGothic" panose="020B0600070205080204" pitchFamily="34" charset="-128"/>
                <a:ea typeface="MS PGothic" panose="020B0600070205080204" pitchFamily="34" charset="-128"/>
              </a:rPr>
              <a:t>今津</a:t>
            </a:r>
            <a:r>
              <a:rPr sz="2250" dirty="0">
                <a:latin typeface="MS PGothic" panose="020B0600070205080204" pitchFamily="34" charset="-128"/>
                <a:ea typeface="MS PGothic" panose="020B0600070205080204" pitchFamily="34" charset="-128"/>
              </a:rPr>
              <a:t> </a:t>
            </a:r>
            <a:r>
              <a:rPr sz="2250" dirty="0" err="1">
                <a:latin typeface="MS PGothic" panose="020B0600070205080204" pitchFamily="34" charset="-128"/>
                <a:ea typeface="MS PGothic" panose="020B0600070205080204" pitchFamily="34" charset="-128"/>
              </a:rPr>
              <a:t>嘉宏</a:t>
            </a:r>
            <a:endParaRPr sz="2250" dirty="0">
              <a:latin typeface="MS PGothic" panose="020B0600070205080204" pitchFamily="34" charset="-128"/>
              <a:ea typeface="MS PGothic" panose="020B0600070205080204" pitchFamily="34" charset="-128"/>
            </a:endParaRPr>
          </a:p>
        </p:txBody>
      </p:sp>
      <p:sp>
        <p:nvSpPr>
          <p:cNvPr id="5" name="第５７回 日本癌治療学会学術集会…">
            <a:extLst>
              <a:ext uri="{FF2B5EF4-FFF2-40B4-BE49-F238E27FC236}">
                <a16:creationId xmlns:a16="http://schemas.microsoft.com/office/drawing/2014/main" id="{7B23B0F1-8660-ED4C-B684-D6134E37EC57}"/>
              </a:ext>
            </a:extLst>
          </p:cNvPr>
          <p:cNvSpPr txBox="1"/>
          <p:nvPr/>
        </p:nvSpPr>
        <p:spPr>
          <a:xfrm>
            <a:off x="179512" y="153175"/>
            <a:ext cx="5711034" cy="592470"/>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algn="l"/>
            <a:r>
              <a:rPr sz="1800" dirty="0">
                <a:latin typeface="MS PGothic" panose="020B0600070205080204" pitchFamily="34" charset="-128"/>
                <a:ea typeface="MS PGothic" panose="020B0600070205080204" pitchFamily="34" charset="-128"/>
              </a:rPr>
              <a:t>第５７回　</a:t>
            </a:r>
            <a:r>
              <a:rPr sz="1800" dirty="0" err="1">
                <a:latin typeface="MS PGothic" panose="020B0600070205080204" pitchFamily="34" charset="-128"/>
                <a:ea typeface="MS PGothic" panose="020B0600070205080204" pitchFamily="34" charset="-128"/>
              </a:rPr>
              <a:t>日本癌治療学会学術集会</a:t>
            </a:r>
            <a:r>
              <a:rPr lang="ja-JP" altLang="en-US" sz="1800" dirty="0">
                <a:latin typeface="MS PGothic" panose="020B0600070205080204" pitchFamily="34" charset="-128"/>
                <a:ea typeface="MS PGothic" panose="020B0600070205080204" pitchFamily="34" charset="-128"/>
              </a:rPr>
              <a:t>　</a:t>
            </a:r>
            <a:r>
              <a:rPr sz="1800" dirty="0" err="1">
                <a:latin typeface="MS PGothic" panose="020B0600070205080204" pitchFamily="34" charset="-128"/>
                <a:ea typeface="MS PGothic" panose="020B0600070205080204" pitchFamily="34" charset="-128"/>
              </a:rPr>
              <a:t>学術セミナ</a:t>
            </a:r>
            <a:r>
              <a:rPr sz="1800" dirty="0">
                <a:latin typeface="MS PGothic" panose="020B0600070205080204" pitchFamily="34" charset="-128"/>
                <a:ea typeface="MS PGothic" panose="020B0600070205080204" pitchFamily="34" charset="-128"/>
              </a:rPr>
              <a:t>ー　５３</a:t>
            </a:r>
          </a:p>
          <a:p>
            <a:pPr algn="l"/>
            <a:r>
              <a:rPr sz="1800" dirty="0">
                <a:latin typeface="MS PGothic" panose="020B0600070205080204" pitchFamily="34" charset="-128"/>
                <a:ea typeface="MS PGothic" panose="020B0600070205080204" pitchFamily="34" charset="-128"/>
              </a:rPr>
              <a:t>第１８会場　</a:t>
            </a:r>
            <a:r>
              <a:rPr sz="1800" dirty="0" err="1">
                <a:latin typeface="MS PGothic" panose="020B0600070205080204" pitchFamily="34" charset="-128"/>
                <a:ea typeface="MS PGothic" panose="020B0600070205080204" pitchFamily="34" charset="-128"/>
              </a:rPr>
              <a:t>マリンメッセ福岡</a:t>
            </a:r>
            <a:r>
              <a:rPr sz="1800" dirty="0">
                <a:latin typeface="MS PGothic" panose="020B0600070205080204" pitchFamily="34" charset="-128"/>
                <a:ea typeface="MS PGothic" panose="020B0600070205080204" pitchFamily="34" charset="-128"/>
              </a:rPr>
              <a:t>　３階</a:t>
            </a:r>
          </a:p>
        </p:txBody>
      </p:sp>
    </p:spTree>
    <p:extLst>
      <p:ext uri="{BB962C8B-B14F-4D97-AF65-F5344CB8AC3E}">
        <p14:creationId xmlns:p14="http://schemas.microsoft.com/office/powerpoint/2010/main" val="3994821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523FD4-CAD7-6842-9BD0-7240591AD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175" y="495300"/>
            <a:ext cx="6343650" cy="4152900"/>
          </a:xfrm>
          <a:prstGeom prst="rect">
            <a:avLst/>
          </a:prstGeom>
        </p:spPr>
      </p:pic>
      <p:sp>
        <p:nvSpPr>
          <p:cNvPr id="4" name="円/楕円 3">
            <a:extLst>
              <a:ext uri="{FF2B5EF4-FFF2-40B4-BE49-F238E27FC236}">
                <a16:creationId xmlns:a16="http://schemas.microsoft.com/office/drawing/2014/main" id="{4F2CDA34-2008-4F47-B872-58D46159F33B}"/>
              </a:ext>
            </a:extLst>
          </p:cNvPr>
          <p:cNvSpPr/>
          <p:nvPr/>
        </p:nvSpPr>
        <p:spPr bwMode="auto">
          <a:xfrm>
            <a:off x="2357754" y="3867894"/>
            <a:ext cx="4374486" cy="648072"/>
          </a:xfrm>
          <a:prstGeom prst="ellipse">
            <a:avLst/>
          </a:prstGeom>
          <a:noFill/>
          <a:ln w="571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Times" charset="0"/>
              <a:ea typeface="平成明朝" charset="-128"/>
            </a:endParaRPr>
          </a:p>
        </p:txBody>
      </p:sp>
      <p:sp>
        <p:nvSpPr>
          <p:cNvPr id="5" name="テキスト ボックス 4">
            <a:extLst>
              <a:ext uri="{FF2B5EF4-FFF2-40B4-BE49-F238E27FC236}">
                <a16:creationId xmlns:a16="http://schemas.microsoft.com/office/drawing/2014/main" id="{AA0A2BD0-0BFD-DE42-86E3-38589FCAE8A9}"/>
              </a:ext>
            </a:extLst>
          </p:cNvPr>
          <p:cNvSpPr txBox="1"/>
          <p:nvPr/>
        </p:nvSpPr>
        <p:spPr>
          <a:xfrm>
            <a:off x="6300192" y="4648200"/>
            <a:ext cx="3096344" cy="461665"/>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DBRCT : Double blinded RCT</a:t>
            </a:r>
            <a:endParaRPr kumimoji="1" lang="en-US" altLang="ja-JP" sz="1200" dirty="0">
              <a:latin typeface="Arial" panose="020B0604020202020204" pitchFamily="34" charset="0"/>
              <a:cs typeface="Arial" panose="020B0604020202020204" pitchFamily="34" charset="0"/>
            </a:endParaRPr>
          </a:p>
          <a:p>
            <a:r>
              <a:rPr kumimoji="1" lang="en-US" altLang="ja-JP" sz="1200" dirty="0">
                <a:latin typeface="Arial" panose="020B0604020202020204" pitchFamily="34" charset="0"/>
                <a:cs typeface="Arial" panose="020B0604020202020204" pitchFamily="34" charset="0"/>
              </a:rPr>
              <a:t>RCT : Randomized controlled trial</a:t>
            </a:r>
          </a:p>
        </p:txBody>
      </p:sp>
    </p:spTree>
    <p:extLst>
      <p:ext uri="{BB962C8B-B14F-4D97-AF65-F5344CB8AC3E}">
        <p14:creationId xmlns:p14="http://schemas.microsoft.com/office/powerpoint/2010/main" val="91105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2D85DD4-3535-AE47-8F20-CA4FDF1D80D5}"/>
              </a:ext>
            </a:extLst>
          </p:cNvPr>
          <p:cNvSpPr txBox="1"/>
          <p:nvPr/>
        </p:nvSpPr>
        <p:spPr>
          <a:xfrm>
            <a:off x="941939" y="249492"/>
            <a:ext cx="7260122" cy="2100768"/>
          </a:xfrm>
          <a:prstGeom prst="rect">
            <a:avLst/>
          </a:prstGeom>
          <a:noFill/>
        </p:spPr>
        <p:txBody>
          <a:bodyPr wrap="square" rtlCol="0">
            <a:spAutoFit/>
          </a:bodyPr>
          <a:lstStyle/>
          <a:p>
            <a:pPr>
              <a:lnSpc>
                <a:spcPct val="150000"/>
              </a:lnSpc>
            </a:pPr>
            <a:r>
              <a:rPr lang="ja-JP" altLang="en-US" sz="3000">
                <a:latin typeface="MS PGothic" panose="020B0600070205080204" pitchFamily="34" charset="-128"/>
                <a:ea typeface="MS PGothic" panose="020B0600070205080204" pitchFamily="34" charset="-128"/>
              </a:rPr>
              <a:t>漢方薬・生薬で、悪性腫瘍の生存率改善を最終目標にした</a:t>
            </a:r>
            <a:r>
              <a:rPr lang="en-US" altLang="ja-JP" sz="3000" dirty="0">
                <a:latin typeface="MS PGothic" panose="020B0600070205080204" pitchFamily="34" charset="-128"/>
                <a:ea typeface="MS PGothic" panose="020B0600070205080204" pitchFamily="34" charset="-128"/>
              </a:rPr>
              <a:t> 1000</a:t>
            </a:r>
            <a:r>
              <a:rPr lang="ja-JP" altLang="en-US" sz="3000">
                <a:latin typeface="MS PGothic" panose="020B0600070205080204" pitchFamily="34" charset="-128"/>
                <a:ea typeface="MS PGothic" panose="020B0600070205080204" pitchFamily="34" charset="-128"/>
              </a:rPr>
              <a:t>例規模のランダム化大規模臨床試験（</a:t>
            </a:r>
            <a:r>
              <a:rPr lang="en-US" altLang="ja-JP" sz="3000" dirty="0">
                <a:latin typeface="MS PGothic" panose="020B0600070205080204" pitchFamily="34" charset="-128"/>
                <a:ea typeface="MS PGothic" panose="020B0600070205080204" pitchFamily="34" charset="-128"/>
              </a:rPr>
              <a:t>RCT</a:t>
            </a:r>
            <a:r>
              <a:rPr lang="ja-JP" altLang="en-US" sz="3000">
                <a:latin typeface="MS PGothic" panose="020B0600070205080204" pitchFamily="34" charset="-128"/>
                <a:ea typeface="MS PGothic" panose="020B0600070205080204" pitchFamily="34" charset="-128"/>
              </a:rPr>
              <a:t>）はあるのか？</a:t>
            </a:r>
          </a:p>
        </p:txBody>
      </p:sp>
      <p:sp>
        <p:nvSpPr>
          <p:cNvPr id="3" name="テキスト ボックス 2">
            <a:extLst>
              <a:ext uri="{FF2B5EF4-FFF2-40B4-BE49-F238E27FC236}">
                <a16:creationId xmlns:a16="http://schemas.microsoft.com/office/drawing/2014/main" id="{6650C48E-3B26-7F47-8650-175105732039}"/>
              </a:ext>
            </a:extLst>
          </p:cNvPr>
          <p:cNvSpPr txBox="1"/>
          <p:nvPr/>
        </p:nvSpPr>
        <p:spPr>
          <a:xfrm>
            <a:off x="4211960" y="3378620"/>
            <a:ext cx="4287584" cy="1015663"/>
          </a:xfrm>
          <a:prstGeom prst="rect">
            <a:avLst/>
          </a:prstGeom>
          <a:noFill/>
        </p:spPr>
        <p:txBody>
          <a:bodyPr wrap="none" rtlCol="0">
            <a:spAutoFit/>
          </a:bodyPr>
          <a:lstStyle/>
          <a:p>
            <a:r>
              <a:rPr lang="en-US" altLang="ja-JP" sz="6000" dirty="0">
                <a:solidFill>
                  <a:srgbClr val="FF0000"/>
                </a:solidFill>
                <a:latin typeface="Arial" panose="020B0604020202020204" pitchFamily="34" charset="0"/>
                <a:ea typeface="MS PGothic" panose="020B0600070205080204" pitchFamily="34" charset="-128"/>
                <a:cs typeface="Arial" panose="020B0604020202020204" pitchFamily="34" charset="0"/>
              </a:rPr>
              <a:t>It is </a:t>
            </a:r>
            <a:r>
              <a:rPr lang="en-US" altLang="ja-JP" sz="6000" dirty="0" err="1">
                <a:solidFill>
                  <a:srgbClr val="FF0000"/>
                </a:solidFill>
                <a:latin typeface="Arial" panose="020B0604020202020204" pitchFamily="34" charset="0"/>
                <a:ea typeface="MS PGothic" panose="020B0600070205080204" pitchFamily="34" charset="-128"/>
                <a:cs typeface="Arial" panose="020B0604020202020204" pitchFamily="34" charset="0"/>
              </a:rPr>
              <a:t>Huaier</a:t>
            </a:r>
            <a:r>
              <a:rPr lang="en-US" altLang="ja-JP" sz="6000" dirty="0">
                <a:solidFill>
                  <a:srgbClr val="FF0000"/>
                </a:solidFill>
                <a:latin typeface="Arial" panose="020B0604020202020204" pitchFamily="34" charset="0"/>
                <a:ea typeface="MS PGothic" panose="020B0600070205080204" pitchFamily="34" charset="-128"/>
                <a:cs typeface="Arial" panose="020B0604020202020204" pitchFamily="34" charset="0"/>
              </a:rPr>
              <a:t>.</a:t>
            </a:r>
            <a:endParaRPr lang="ja-JP" altLang="en-US" sz="6000">
              <a:solidFill>
                <a:srgbClr val="FF0000"/>
              </a:solidFill>
              <a:latin typeface="Arial" panose="020B0604020202020204" pitchFamily="34" charset="0"/>
              <a:ea typeface="MS PGothic" panose="020B0600070205080204" pitchFamily="34" charset="-128"/>
              <a:cs typeface="Arial" panose="020B0604020202020204" pitchFamily="34" charset="0"/>
            </a:endParaRPr>
          </a:p>
        </p:txBody>
      </p:sp>
      <p:pic>
        <p:nvPicPr>
          <p:cNvPr id="5" name="図 4">
            <a:extLst>
              <a:ext uri="{FF2B5EF4-FFF2-40B4-BE49-F238E27FC236}">
                <a16:creationId xmlns:a16="http://schemas.microsoft.com/office/drawing/2014/main" id="{E7D90897-D56E-0E42-94C4-D3CBC7B94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836067"/>
            <a:ext cx="3230727" cy="2100768"/>
          </a:xfrm>
          <a:prstGeom prst="rect">
            <a:avLst/>
          </a:prstGeom>
        </p:spPr>
      </p:pic>
    </p:spTree>
    <p:extLst>
      <p:ext uri="{BB962C8B-B14F-4D97-AF65-F5344CB8AC3E}">
        <p14:creationId xmlns:p14="http://schemas.microsoft.com/office/powerpoint/2010/main" val="415165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AE4E26A-8601-274B-9BE9-396376E70C2F}"/>
              </a:ext>
            </a:extLst>
          </p:cNvPr>
          <p:cNvSpPr txBox="1"/>
          <p:nvPr/>
        </p:nvSpPr>
        <p:spPr>
          <a:xfrm>
            <a:off x="752978" y="249492"/>
            <a:ext cx="7638045" cy="4408899"/>
          </a:xfrm>
          <a:prstGeom prst="rect">
            <a:avLst/>
          </a:prstGeom>
          <a:noFill/>
        </p:spPr>
        <p:txBody>
          <a:bodyPr wrap="square" rtlCol="0">
            <a:spAutoFit/>
          </a:bodyPr>
          <a:lstStyle/>
          <a:p>
            <a:pPr marL="428625" indent="-428625">
              <a:lnSpc>
                <a:spcPct val="150000"/>
              </a:lnSpc>
              <a:buFont typeface="Arial" panose="020B0604020202020204" pitchFamily="34" charset="0"/>
              <a:buChar char="•"/>
            </a:pPr>
            <a:r>
              <a:rPr lang="ja-JP" altLang="en-US" sz="3200">
                <a:latin typeface="MS PGothic" panose="020B0600070205080204" pitchFamily="34" charset="-128"/>
                <a:ea typeface="MS PGothic" panose="020B0600070205080204" pitchFamily="34" charset="-128"/>
              </a:rPr>
              <a:t>フアイアも</a:t>
            </a:r>
            <a:r>
              <a:rPr lang="en-US" altLang="ja-JP" sz="3200" dirty="0">
                <a:latin typeface="MS PGothic" panose="020B0600070205080204" pitchFamily="34" charset="-128"/>
                <a:ea typeface="MS PGothic" panose="020B0600070205080204" pitchFamily="34" charset="-128"/>
              </a:rPr>
              <a:t>2018</a:t>
            </a:r>
            <a:r>
              <a:rPr lang="ja-JP" altLang="en-US" sz="3200">
                <a:latin typeface="MS PGothic" panose="020B0600070205080204" pitchFamily="34" charset="-128"/>
                <a:ea typeface="MS PGothic" panose="020B0600070205080204" pitchFamily="34" charset="-128"/>
              </a:rPr>
              <a:t>年までは、エビデンスがなかった。今あるもので近い将来、エビデンスを獲得するものもあるだろう</a:t>
            </a:r>
            <a:endParaRPr lang="en-US" altLang="ja-JP" sz="3200" dirty="0">
              <a:latin typeface="MS PGothic" panose="020B0600070205080204" pitchFamily="34" charset="-128"/>
              <a:ea typeface="MS PGothic" panose="020B0600070205080204" pitchFamily="34" charset="-128"/>
            </a:endParaRPr>
          </a:p>
          <a:p>
            <a:pPr marL="428625" indent="-428625">
              <a:lnSpc>
                <a:spcPct val="150000"/>
              </a:lnSpc>
              <a:buFont typeface="Arial" panose="020B0604020202020204" pitchFamily="34" charset="0"/>
              <a:buChar char="•"/>
            </a:pPr>
            <a:r>
              <a:rPr lang="ja-JP" altLang="en-US" sz="3200">
                <a:latin typeface="MS PGothic" panose="020B0600070205080204" pitchFamily="34" charset="-128"/>
                <a:ea typeface="MS PGothic" panose="020B0600070205080204" pitchFamily="34" charset="-128"/>
              </a:rPr>
              <a:t>和漢の生薬や漢方薬からもフアイアと同じような抗がんエビデンスを獲得するものが登場することを願う！</a:t>
            </a:r>
            <a:endParaRPr lang="en-US" altLang="ja-JP" sz="3200"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63919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4E49CC68-75C8-0E49-8516-3389B315FD61}"/>
              </a:ext>
            </a:extLst>
          </p:cNvPr>
          <p:cNvGrpSpPr/>
          <p:nvPr/>
        </p:nvGrpSpPr>
        <p:grpSpPr>
          <a:xfrm>
            <a:off x="1400175" y="939130"/>
            <a:ext cx="6343650" cy="4152900"/>
            <a:chOff x="1400175" y="939130"/>
            <a:chExt cx="6343650" cy="4152900"/>
          </a:xfrm>
        </p:grpSpPr>
        <p:pic>
          <p:nvPicPr>
            <p:cNvPr id="3" name="図 2">
              <a:extLst>
                <a:ext uri="{FF2B5EF4-FFF2-40B4-BE49-F238E27FC236}">
                  <a16:creationId xmlns:a16="http://schemas.microsoft.com/office/drawing/2014/main" id="{C7523FD4-CAD7-6842-9BD0-7240591AD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175" y="939130"/>
              <a:ext cx="6343650" cy="4152900"/>
            </a:xfrm>
            <a:prstGeom prst="rect">
              <a:avLst/>
            </a:prstGeom>
          </p:spPr>
        </p:pic>
        <p:cxnSp>
          <p:nvCxnSpPr>
            <p:cNvPr id="5" name="直線コネクタ 4">
              <a:extLst>
                <a:ext uri="{FF2B5EF4-FFF2-40B4-BE49-F238E27FC236}">
                  <a16:creationId xmlns:a16="http://schemas.microsoft.com/office/drawing/2014/main" id="{C1F09C9A-3126-B340-8223-5A878824F471}"/>
                </a:ext>
              </a:extLst>
            </p:cNvPr>
            <p:cNvCxnSpPr/>
            <p:nvPr/>
          </p:nvCxnSpPr>
          <p:spPr bwMode="auto">
            <a:xfrm>
              <a:off x="2249742" y="3015580"/>
              <a:ext cx="4644516"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6" name="上矢印 5">
              <a:extLst>
                <a:ext uri="{FF2B5EF4-FFF2-40B4-BE49-F238E27FC236}">
                  <a16:creationId xmlns:a16="http://schemas.microsoft.com/office/drawing/2014/main" id="{400B89F5-B120-A84E-BB75-22A26C7F5CF7}"/>
                </a:ext>
              </a:extLst>
            </p:cNvPr>
            <p:cNvSpPr/>
            <p:nvPr/>
          </p:nvSpPr>
          <p:spPr bwMode="auto">
            <a:xfrm>
              <a:off x="5814138" y="1125370"/>
              <a:ext cx="1134126" cy="1890210"/>
            </a:xfrm>
            <a:prstGeom prst="upArrow">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MS PGothic" panose="020B0600070205080204" pitchFamily="34" charset="-128"/>
                <a:ea typeface="MS PGothic" panose="020B0600070205080204" pitchFamily="34" charset="-128"/>
              </a:endParaRPr>
            </a:p>
          </p:txBody>
        </p:sp>
        <p:sp>
          <p:nvSpPr>
            <p:cNvPr id="2" name="テキスト ボックス 1">
              <a:extLst>
                <a:ext uri="{FF2B5EF4-FFF2-40B4-BE49-F238E27FC236}">
                  <a16:creationId xmlns:a16="http://schemas.microsoft.com/office/drawing/2014/main" id="{0017CF58-841D-AB49-947A-043C14F7D64E}"/>
                </a:ext>
              </a:extLst>
            </p:cNvPr>
            <p:cNvSpPr txBox="1"/>
            <p:nvPr/>
          </p:nvSpPr>
          <p:spPr>
            <a:xfrm>
              <a:off x="1526532" y="1491630"/>
              <a:ext cx="1821332" cy="1015663"/>
            </a:xfrm>
            <a:prstGeom prst="rect">
              <a:avLst/>
            </a:prstGeom>
            <a:noFill/>
          </p:spPr>
          <p:txBody>
            <a:bodyPr wrap="none" rtlCol="0">
              <a:spAutoFit/>
            </a:bodyPr>
            <a:lstStyle/>
            <a:p>
              <a:pPr marL="342900" indent="-342900">
                <a:buFont typeface="Arial" panose="020B0604020202020204" pitchFamily="34" charset="0"/>
                <a:buChar char="•"/>
              </a:pPr>
              <a:r>
                <a:rPr kumimoji="1" lang="ja-JP" altLang="en-US">
                  <a:solidFill>
                    <a:srgbClr val="FF0000"/>
                  </a:solidFill>
                  <a:latin typeface="MS PGothic" panose="020B0600070205080204" pitchFamily="34" charset="-128"/>
                  <a:ea typeface="MS PGothic" panose="020B0600070205080204" pitchFamily="34" charset="-128"/>
                </a:rPr>
                <a:t>外科治療</a:t>
              </a:r>
              <a:endParaRPr kumimoji="1" lang="en-US" altLang="ja-JP" dirty="0">
                <a:solidFill>
                  <a:srgbClr val="FF0000"/>
                </a:solidFill>
                <a:latin typeface="MS PGothic" panose="020B0600070205080204" pitchFamily="34" charset="-128"/>
                <a:ea typeface="MS PGothic" panose="020B0600070205080204" pitchFamily="34" charset="-128"/>
              </a:endParaRPr>
            </a:p>
            <a:p>
              <a:pPr marL="342900" indent="-342900">
                <a:buFont typeface="Arial" panose="020B0604020202020204" pitchFamily="34" charset="0"/>
                <a:buChar char="•"/>
              </a:pPr>
              <a:r>
                <a:rPr lang="ja-JP" altLang="en-US">
                  <a:solidFill>
                    <a:srgbClr val="FF0000"/>
                  </a:solidFill>
                  <a:latin typeface="MS PGothic" panose="020B0600070205080204" pitchFamily="34" charset="-128"/>
                  <a:ea typeface="MS PGothic" panose="020B0600070205080204" pitchFamily="34" charset="-128"/>
                </a:rPr>
                <a:t>抗がん剤</a:t>
              </a:r>
              <a:endParaRPr lang="en-US" altLang="ja-JP" dirty="0">
                <a:solidFill>
                  <a:srgbClr val="FF0000"/>
                </a:solidFill>
                <a:latin typeface="MS PGothic" panose="020B0600070205080204" pitchFamily="34" charset="-128"/>
                <a:ea typeface="MS PGothic" panose="020B0600070205080204" pitchFamily="34" charset="-128"/>
              </a:endParaRPr>
            </a:p>
            <a:p>
              <a:pPr marL="342900" indent="-342900">
                <a:buFont typeface="Arial" panose="020B0604020202020204" pitchFamily="34" charset="0"/>
                <a:buChar char="•"/>
              </a:pPr>
              <a:r>
                <a:rPr kumimoji="1" lang="ja-JP" altLang="en-US">
                  <a:solidFill>
                    <a:srgbClr val="FF0000"/>
                  </a:solidFill>
                  <a:latin typeface="MS PGothic" panose="020B0600070205080204" pitchFamily="34" charset="-128"/>
                  <a:ea typeface="MS PGothic" panose="020B0600070205080204" pitchFamily="34" charset="-128"/>
                </a:rPr>
                <a:t>放射線治療</a:t>
              </a:r>
            </a:p>
          </p:txBody>
        </p:sp>
      </p:grpSp>
      <p:sp>
        <p:nvSpPr>
          <p:cNvPr id="4" name="テキスト ボックス 3">
            <a:extLst>
              <a:ext uri="{FF2B5EF4-FFF2-40B4-BE49-F238E27FC236}">
                <a16:creationId xmlns:a16="http://schemas.microsoft.com/office/drawing/2014/main" id="{CD63FB84-F442-154D-85F7-CE0478881C1F}"/>
              </a:ext>
            </a:extLst>
          </p:cNvPr>
          <p:cNvSpPr txBox="1"/>
          <p:nvPr/>
        </p:nvSpPr>
        <p:spPr>
          <a:xfrm>
            <a:off x="611560" y="51470"/>
            <a:ext cx="7920880" cy="830997"/>
          </a:xfrm>
          <a:prstGeom prst="rect">
            <a:avLst/>
          </a:prstGeom>
          <a:noFill/>
        </p:spPr>
        <p:txBody>
          <a:bodyPr wrap="square" rtlCol="0">
            <a:spAutoFit/>
          </a:bodyPr>
          <a:lstStyle/>
          <a:p>
            <a:pPr algn="ctr"/>
            <a:r>
              <a:rPr kumimoji="1" lang="ja-JP" altLang="en-US" sz="2400">
                <a:latin typeface="MS PGothic" panose="020B0600070205080204" pitchFamily="34" charset="-128"/>
                <a:ea typeface="MS PGothic" panose="020B0600070205080204" pitchFamily="34" charset="-128"/>
              </a:rPr>
              <a:t>フアイアが本当にがん医療に役に立つのであれば、</a:t>
            </a:r>
            <a:endParaRPr kumimoji="1" lang="en-US" altLang="ja-JP" sz="2400" dirty="0">
              <a:latin typeface="MS PGothic" panose="020B0600070205080204" pitchFamily="34" charset="-128"/>
              <a:ea typeface="MS PGothic" panose="020B0600070205080204" pitchFamily="34" charset="-128"/>
            </a:endParaRPr>
          </a:p>
          <a:p>
            <a:pPr algn="ctr"/>
            <a:r>
              <a:rPr kumimoji="1" lang="ja-JP" altLang="en-US" sz="2400">
                <a:latin typeface="MS PGothic" panose="020B0600070205080204" pitchFamily="34" charset="-128"/>
                <a:ea typeface="MS PGothic" panose="020B0600070205080204" pitchFamily="34" charset="-128"/>
              </a:rPr>
              <a:t>医療用医薬品となるようなエビデンスを本邦でも揃えよう</a:t>
            </a:r>
          </a:p>
        </p:txBody>
      </p:sp>
    </p:spTree>
    <p:extLst>
      <p:ext uri="{BB962C8B-B14F-4D97-AF65-F5344CB8AC3E}">
        <p14:creationId xmlns:p14="http://schemas.microsoft.com/office/powerpoint/2010/main" val="2215043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3A41D42-EA61-BE44-AABC-20DE87D769B1}"/>
              </a:ext>
            </a:extLst>
          </p:cNvPr>
          <p:cNvSpPr txBox="1"/>
          <p:nvPr/>
        </p:nvSpPr>
        <p:spPr>
          <a:xfrm>
            <a:off x="1300111" y="339502"/>
            <a:ext cx="6543779" cy="769441"/>
          </a:xfrm>
          <a:prstGeom prst="rect">
            <a:avLst/>
          </a:prstGeom>
          <a:noFill/>
        </p:spPr>
        <p:txBody>
          <a:bodyPr wrap="none" rtlCol="0">
            <a:spAutoFit/>
          </a:bodyPr>
          <a:lstStyle/>
          <a:p>
            <a:r>
              <a:rPr kumimoji="1" lang="ja-JP" altLang="en-US" sz="4400">
                <a:solidFill>
                  <a:srgbClr val="FF0000"/>
                </a:solidFill>
                <a:latin typeface="MS PGothic" panose="020B0600070205080204" pitchFamily="34" charset="-128"/>
                <a:ea typeface="MS PGothic" panose="020B0600070205080204" pitchFamily="34" charset="-128"/>
              </a:rPr>
              <a:t>フアイアを医療用医薬品に</a:t>
            </a:r>
          </a:p>
        </p:txBody>
      </p:sp>
      <p:grpSp>
        <p:nvGrpSpPr>
          <p:cNvPr id="6" name="グループ化 5">
            <a:extLst>
              <a:ext uri="{FF2B5EF4-FFF2-40B4-BE49-F238E27FC236}">
                <a16:creationId xmlns:a16="http://schemas.microsoft.com/office/drawing/2014/main" id="{9AD3552F-9CDA-904B-B2F7-DACC6F495360}"/>
              </a:ext>
            </a:extLst>
          </p:cNvPr>
          <p:cNvGrpSpPr/>
          <p:nvPr/>
        </p:nvGrpSpPr>
        <p:grpSpPr>
          <a:xfrm>
            <a:off x="276956" y="1303598"/>
            <a:ext cx="8590088" cy="2800767"/>
            <a:chOff x="539551" y="1303598"/>
            <a:chExt cx="8590088" cy="2800767"/>
          </a:xfrm>
        </p:grpSpPr>
        <p:sp>
          <p:nvSpPr>
            <p:cNvPr id="3" name="テキスト ボックス 2">
              <a:extLst>
                <a:ext uri="{FF2B5EF4-FFF2-40B4-BE49-F238E27FC236}">
                  <a16:creationId xmlns:a16="http://schemas.microsoft.com/office/drawing/2014/main" id="{8CBE5A01-B425-E141-A667-196F9C917534}"/>
                </a:ext>
              </a:extLst>
            </p:cNvPr>
            <p:cNvSpPr txBox="1"/>
            <p:nvPr/>
          </p:nvSpPr>
          <p:spPr>
            <a:xfrm>
              <a:off x="539551" y="1303598"/>
              <a:ext cx="4197600" cy="2800767"/>
            </a:xfrm>
            <a:prstGeom prst="rect">
              <a:avLst/>
            </a:prstGeom>
            <a:solidFill>
              <a:schemeClr val="bg1">
                <a:lumMod val="85000"/>
              </a:schemeClr>
            </a:solidFill>
          </p:spPr>
          <p:txBody>
            <a:bodyPr wrap="none" rtlCol="0">
              <a:noAutofit/>
            </a:bodyPr>
            <a:lstStyle/>
            <a:p>
              <a:pPr algn="ctr"/>
              <a:r>
                <a:rPr kumimoji="1" lang="ja-JP" altLang="en-US" sz="3200">
                  <a:latin typeface="MS PGothic" panose="020B0600070205080204" pitchFamily="34" charset="-128"/>
                  <a:ea typeface="MS PGothic" panose="020B0600070205080204" pitchFamily="34" charset="-128"/>
                </a:rPr>
                <a:t>日本フアイア研究会</a:t>
              </a:r>
              <a:endParaRPr kumimoji="1" lang="en-US" altLang="ja-JP" sz="3200" dirty="0">
                <a:latin typeface="MS PGothic" panose="020B0600070205080204" pitchFamily="34" charset="-128"/>
                <a:ea typeface="MS PGothic" panose="020B0600070205080204" pitchFamily="34" charset="-128"/>
              </a:endParaRPr>
            </a:p>
            <a:p>
              <a:endParaRPr kumimoji="1" lang="en-US" altLang="ja-JP" sz="2400" dirty="0">
                <a:latin typeface="MS PGothic" panose="020B0600070205080204" pitchFamily="34" charset="-128"/>
                <a:ea typeface="MS PGothic" panose="020B0600070205080204" pitchFamily="34" charset="-128"/>
              </a:endParaRPr>
            </a:p>
            <a:p>
              <a:r>
                <a:rPr kumimoji="1" lang="ja-JP" altLang="en-US" sz="2400">
                  <a:latin typeface="MS PGothic" panose="020B0600070205080204" pitchFamily="34" charset="-128"/>
                  <a:ea typeface="MS PGothic" panose="020B0600070205080204" pitchFamily="34" charset="-128"/>
                </a:rPr>
                <a:t>理事長</a:t>
              </a:r>
              <a:r>
                <a:rPr kumimoji="1" lang="en-US" altLang="ja-JP" sz="2400" dirty="0">
                  <a:latin typeface="MS PGothic" panose="020B0600070205080204" pitchFamily="34" charset="-128"/>
                  <a:ea typeface="MS PGothic" panose="020B0600070205080204" pitchFamily="34" charset="-128"/>
                </a:rPr>
                <a:t>	</a:t>
              </a:r>
              <a:r>
                <a:rPr kumimoji="1" lang="ja-JP" altLang="en-US" sz="2400">
                  <a:latin typeface="MS PGothic" panose="020B0600070205080204" pitchFamily="34" charset="-128"/>
                  <a:ea typeface="MS PGothic" panose="020B0600070205080204" pitchFamily="34" charset="-128"/>
                </a:rPr>
                <a:t>松井</a:t>
              </a:r>
              <a:r>
                <a:rPr kumimoji="1" lang="en-US" altLang="ja-JP" sz="2400" dirty="0">
                  <a:latin typeface="MS PGothic" panose="020B0600070205080204" pitchFamily="34" charset="-128"/>
                  <a:ea typeface="MS PGothic" panose="020B0600070205080204" pitchFamily="34" charset="-128"/>
                </a:rPr>
                <a:t> </a:t>
              </a:r>
              <a:r>
                <a:rPr kumimoji="1" lang="ja-JP" altLang="en-US" sz="2400">
                  <a:latin typeface="MS PGothic" panose="020B0600070205080204" pitchFamily="34" charset="-128"/>
                  <a:ea typeface="MS PGothic" panose="020B0600070205080204" pitchFamily="34" charset="-128"/>
                </a:rPr>
                <a:t>淳一</a:t>
              </a:r>
              <a:endParaRPr kumimoji="1" lang="en-US" altLang="ja-JP" sz="2400" dirty="0">
                <a:latin typeface="MS PGothic" panose="020B0600070205080204" pitchFamily="34" charset="-128"/>
                <a:ea typeface="MS PGothic" panose="020B0600070205080204" pitchFamily="34" charset="-128"/>
              </a:endParaRPr>
            </a:p>
            <a:p>
              <a:r>
                <a:rPr kumimoji="1" lang="ja-JP" altLang="en-US" sz="2400">
                  <a:latin typeface="MS PGothic" panose="020B0600070205080204" pitchFamily="34" charset="-128"/>
                  <a:ea typeface="MS PGothic" panose="020B0600070205080204" pitchFamily="34" charset="-128"/>
                </a:rPr>
                <a:t>理事</a:t>
              </a:r>
              <a:r>
                <a:rPr kumimoji="1" lang="en-US" altLang="ja-JP" sz="2400" dirty="0">
                  <a:latin typeface="MS PGothic" panose="020B0600070205080204" pitchFamily="34" charset="-128"/>
                  <a:ea typeface="MS PGothic" panose="020B0600070205080204" pitchFamily="34" charset="-128"/>
                </a:rPr>
                <a:t>		</a:t>
              </a:r>
              <a:r>
                <a:rPr kumimoji="1" lang="ja-JP" altLang="en-US" sz="2400">
                  <a:latin typeface="MS PGothic" panose="020B0600070205080204" pitchFamily="34" charset="-128"/>
                  <a:ea typeface="MS PGothic" panose="020B0600070205080204" pitchFamily="34" charset="-128"/>
                </a:rPr>
                <a:t>北川</a:t>
              </a:r>
              <a:r>
                <a:rPr kumimoji="1" lang="en-US" altLang="ja-JP" sz="2400" dirty="0">
                  <a:latin typeface="MS PGothic" panose="020B0600070205080204" pitchFamily="34" charset="-128"/>
                  <a:ea typeface="MS PGothic" panose="020B0600070205080204" pitchFamily="34" charset="-128"/>
                </a:rPr>
                <a:t> </a:t>
              </a:r>
              <a:r>
                <a:rPr kumimoji="1" lang="ja-JP" altLang="en-US" sz="2400">
                  <a:latin typeface="MS PGothic" panose="020B0600070205080204" pitchFamily="34" charset="-128"/>
                  <a:ea typeface="MS PGothic" panose="020B0600070205080204" pitchFamily="34" charset="-128"/>
                </a:rPr>
                <a:t>雄光</a:t>
              </a:r>
              <a:endParaRPr kumimoji="1" lang="en-US" altLang="ja-JP" sz="2400" dirty="0">
                <a:latin typeface="MS PGothic" panose="020B0600070205080204" pitchFamily="34" charset="-128"/>
                <a:ea typeface="MS PGothic" panose="020B0600070205080204" pitchFamily="34" charset="-128"/>
              </a:endParaRPr>
            </a:p>
            <a:p>
              <a:r>
                <a:rPr lang="en-US" altLang="ja-JP" sz="2400" dirty="0">
                  <a:latin typeface="MS PGothic" panose="020B0600070205080204" pitchFamily="34" charset="-128"/>
                  <a:ea typeface="MS PGothic" panose="020B0600070205080204" pitchFamily="34" charset="-128"/>
                </a:rPr>
                <a:t>		</a:t>
              </a:r>
              <a:r>
                <a:rPr lang="ja-JP" altLang="en-US" sz="2400">
                  <a:latin typeface="MS PGothic" panose="020B0600070205080204" pitchFamily="34" charset="-128"/>
                  <a:ea typeface="MS PGothic" panose="020B0600070205080204" pitchFamily="34" charset="-128"/>
                </a:rPr>
                <a:t>吉田</a:t>
              </a:r>
              <a:r>
                <a:rPr lang="en-US" altLang="ja-JP" sz="2400" dirty="0">
                  <a:latin typeface="MS PGothic" panose="020B0600070205080204" pitchFamily="34" charset="-128"/>
                  <a:ea typeface="MS PGothic" panose="020B0600070205080204" pitchFamily="34" charset="-128"/>
                </a:rPr>
                <a:t> </a:t>
              </a:r>
              <a:r>
                <a:rPr lang="ja-JP" altLang="en-US" sz="2400">
                  <a:latin typeface="MS PGothic" panose="020B0600070205080204" pitchFamily="34" charset="-128"/>
                  <a:ea typeface="MS PGothic" panose="020B0600070205080204" pitchFamily="34" charset="-128"/>
                </a:rPr>
                <a:t>和弘</a:t>
              </a:r>
              <a:endParaRPr lang="en-US" altLang="ja-JP" sz="2400" dirty="0">
                <a:latin typeface="MS PGothic" panose="020B0600070205080204" pitchFamily="34" charset="-128"/>
                <a:ea typeface="MS PGothic" panose="020B0600070205080204" pitchFamily="34" charset="-128"/>
              </a:endParaRPr>
            </a:p>
            <a:p>
              <a:r>
                <a:rPr kumimoji="1" lang="en-US" altLang="ja-JP" sz="2400" dirty="0">
                  <a:latin typeface="MS PGothic" panose="020B0600070205080204" pitchFamily="34" charset="-128"/>
                  <a:ea typeface="MS PGothic" panose="020B0600070205080204" pitchFamily="34" charset="-128"/>
                </a:rPr>
                <a:t>		  </a:t>
              </a:r>
              <a:r>
                <a:rPr kumimoji="1" lang="ja-JP" altLang="en-US" sz="2400">
                  <a:latin typeface="MS PGothic" panose="020B0600070205080204" pitchFamily="34" charset="-128"/>
                  <a:ea typeface="MS PGothic" panose="020B0600070205080204" pitchFamily="34" charset="-128"/>
                </a:rPr>
                <a:t>林</a:t>
              </a:r>
              <a:r>
                <a:rPr kumimoji="1" lang="en-US" altLang="ja-JP" sz="2400" dirty="0">
                  <a:latin typeface="MS PGothic" panose="020B0600070205080204" pitchFamily="34" charset="-128"/>
                  <a:ea typeface="MS PGothic" panose="020B0600070205080204" pitchFamily="34" charset="-128"/>
                </a:rPr>
                <a:t>  </a:t>
              </a:r>
              <a:r>
                <a:rPr kumimoji="1" lang="ja-JP" altLang="en-US" sz="2400">
                  <a:latin typeface="MS PGothic" panose="020B0600070205080204" pitchFamily="34" charset="-128"/>
                  <a:ea typeface="MS PGothic" panose="020B0600070205080204" pitchFamily="34" charset="-128"/>
                </a:rPr>
                <a:t>隆一</a:t>
              </a:r>
              <a:endParaRPr kumimoji="1" lang="en-US" altLang="ja-JP" sz="2400" dirty="0">
                <a:latin typeface="MS PGothic" panose="020B0600070205080204" pitchFamily="34" charset="-128"/>
                <a:ea typeface="MS PGothic" panose="020B0600070205080204" pitchFamily="34" charset="-128"/>
              </a:endParaRPr>
            </a:p>
            <a:p>
              <a:r>
                <a:rPr lang="en-US" altLang="ja-JP" sz="2400" dirty="0">
                  <a:latin typeface="MS PGothic" panose="020B0600070205080204" pitchFamily="34" charset="-128"/>
                  <a:ea typeface="MS PGothic" panose="020B0600070205080204" pitchFamily="34" charset="-128"/>
                </a:rPr>
                <a:t>		</a:t>
              </a:r>
              <a:r>
                <a:rPr lang="ja-JP" altLang="en-US" sz="2400">
                  <a:latin typeface="MS PGothic" panose="020B0600070205080204" pitchFamily="34" charset="-128"/>
                  <a:ea typeface="MS PGothic" panose="020B0600070205080204" pitchFamily="34" charset="-128"/>
                </a:rPr>
                <a:t>古川</a:t>
              </a:r>
              <a:r>
                <a:rPr lang="en-US" altLang="ja-JP" sz="2400" dirty="0">
                  <a:latin typeface="MS PGothic" panose="020B0600070205080204" pitchFamily="34" charset="-128"/>
                  <a:ea typeface="MS PGothic" panose="020B0600070205080204" pitchFamily="34" charset="-128"/>
                </a:rPr>
                <a:t> </a:t>
              </a:r>
              <a:r>
                <a:rPr lang="ja-JP" altLang="en-US" sz="2400">
                  <a:latin typeface="MS PGothic" panose="020B0600070205080204" pitchFamily="34" charset="-128"/>
                  <a:ea typeface="MS PGothic" panose="020B0600070205080204" pitchFamily="34" charset="-128"/>
                </a:rPr>
                <a:t>俊治</a:t>
              </a:r>
              <a:endParaRPr kumimoji="1" lang="en-US" altLang="ja-JP" sz="3200" dirty="0">
                <a:latin typeface="MS PGothic" panose="020B0600070205080204" pitchFamily="34" charset="-128"/>
                <a:ea typeface="MS PGothic" panose="020B0600070205080204" pitchFamily="34" charset="-128"/>
              </a:endParaRPr>
            </a:p>
          </p:txBody>
        </p:sp>
        <p:sp>
          <p:nvSpPr>
            <p:cNvPr id="4" name="正方形/長方形 3">
              <a:extLst>
                <a:ext uri="{FF2B5EF4-FFF2-40B4-BE49-F238E27FC236}">
                  <a16:creationId xmlns:a16="http://schemas.microsoft.com/office/drawing/2014/main" id="{B3E3E1AD-49D2-594F-A5DC-1194C0C38149}"/>
                </a:ext>
              </a:extLst>
            </p:cNvPr>
            <p:cNvSpPr/>
            <p:nvPr/>
          </p:nvSpPr>
          <p:spPr>
            <a:xfrm>
              <a:off x="4932039" y="1303598"/>
              <a:ext cx="4197600" cy="1815882"/>
            </a:xfrm>
            <a:prstGeom prst="rect">
              <a:avLst/>
            </a:prstGeom>
            <a:solidFill>
              <a:schemeClr val="bg1">
                <a:lumMod val="85000"/>
              </a:schemeClr>
            </a:solidFill>
          </p:spPr>
          <p:txBody>
            <a:bodyPr wrap="none">
              <a:noAutofit/>
            </a:bodyPr>
            <a:lstStyle/>
            <a:p>
              <a:pPr algn="ctr"/>
              <a:r>
                <a:rPr lang="ja-JP" altLang="en-US" sz="3200">
                  <a:latin typeface="MS PGothic" panose="020B0600070205080204" pitchFamily="34" charset="-128"/>
                  <a:ea typeface="MS PGothic" panose="020B0600070205080204" pitchFamily="34" charset="-128"/>
                </a:rPr>
                <a:t>公益財団法人愛世会　</a:t>
              </a:r>
              <a:endParaRPr lang="en-US" altLang="ja-JP" sz="3200" dirty="0">
                <a:latin typeface="MS PGothic" panose="020B0600070205080204" pitchFamily="34" charset="-128"/>
                <a:ea typeface="MS PGothic" panose="020B0600070205080204" pitchFamily="34" charset="-128"/>
              </a:endParaRPr>
            </a:p>
            <a:p>
              <a:pPr algn="ctr"/>
              <a:r>
                <a:rPr lang="ja-JP" altLang="en-US" sz="3200">
                  <a:latin typeface="MS PGothic" panose="020B0600070205080204" pitchFamily="34" charset="-128"/>
                  <a:ea typeface="MS PGothic" panose="020B0600070205080204" pitchFamily="34" charset="-128"/>
                </a:rPr>
                <a:t>フアイア研究所</a:t>
              </a:r>
              <a:endParaRPr lang="en-US" altLang="ja-JP" sz="3200" dirty="0">
                <a:latin typeface="MS PGothic" panose="020B0600070205080204" pitchFamily="34" charset="-128"/>
                <a:ea typeface="MS PGothic" panose="020B0600070205080204" pitchFamily="34" charset="-128"/>
              </a:endParaRPr>
            </a:p>
            <a:p>
              <a:endParaRPr lang="en-US" altLang="ja-JP" sz="2400" dirty="0">
                <a:latin typeface="MS PGothic" panose="020B0600070205080204" pitchFamily="34" charset="-128"/>
                <a:ea typeface="MS PGothic" panose="020B0600070205080204" pitchFamily="34" charset="-128"/>
              </a:endParaRPr>
            </a:p>
            <a:p>
              <a:r>
                <a:rPr lang="ja-JP" altLang="en-US" sz="2400">
                  <a:latin typeface="MS PGothic" panose="020B0600070205080204" pitchFamily="34" charset="-128"/>
                  <a:ea typeface="MS PGothic" panose="020B0600070205080204" pitchFamily="34" charset="-128"/>
                </a:rPr>
                <a:t>理事長　</a:t>
              </a:r>
              <a:r>
                <a:rPr lang="en-US" altLang="ja-JP" sz="2400" dirty="0">
                  <a:latin typeface="MS PGothic" panose="020B0600070205080204" pitchFamily="34" charset="-128"/>
                  <a:ea typeface="MS PGothic" panose="020B0600070205080204" pitchFamily="34" charset="-128"/>
                </a:rPr>
                <a:t>	</a:t>
              </a:r>
              <a:r>
                <a:rPr lang="ja-JP" altLang="en-US" sz="2400">
                  <a:latin typeface="MS PGothic" panose="020B0600070205080204" pitchFamily="34" charset="-128"/>
                  <a:ea typeface="MS PGothic" panose="020B0600070205080204" pitchFamily="34" charset="-128"/>
                </a:rPr>
                <a:t>新見　正則</a:t>
              </a:r>
              <a:endParaRPr lang="en-US" altLang="ja-JP" sz="3200" dirty="0">
                <a:latin typeface="MS PGothic" panose="020B0600070205080204" pitchFamily="34" charset="-128"/>
                <a:ea typeface="MS PGothic" panose="020B0600070205080204" pitchFamily="34" charset="-128"/>
              </a:endParaRPr>
            </a:p>
          </p:txBody>
        </p:sp>
      </p:grpSp>
      <p:sp>
        <p:nvSpPr>
          <p:cNvPr id="5" name="テキスト ボックス 4">
            <a:extLst>
              <a:ext uri="{FF2B5EF4-FFF2-40B4-BE49-F238E27FC236}">
                <a16:creationId xmlns:a16="http://schemas.microsoft.com/office/drawing/2014/main" id="{89970D78-DFC8-5546-BB43-4FE8648FF72C}"/>
              </a:ext>
            </a:extLst>
          </p:cNvPr>
          <p:cNvSpPr txBox="1"/>
          <p:nvPr/>
        </p:nvSpPr>
        <p:spPr>
          <a:xfrm>
            <a:off x="7308304" y="4443958"/>
            <a:ext cx="1423788" cy="461665"/>
          </a:xfrm>
          <a:prstGeom prst="rect">
            <a:avLst/>
          </a:prstGeom>
          <a:noFill/>
        </p:spPr>
        <p:txBody>
          <a:bodyPr wrap="none" rtlCol="0">
            <a:spAutoFit/>
          </a:bodyPr>
          <a:lstStyle/>
          <a:p>
            <a:r>
              <a:rPr kumimoji="1" lang="ja-JP" altLang="en-US" sz="2400">
                <a:latin typeface="MS PGothic" panose="020B0600070205080204" pitchFamily="34" charset="-128"/>
                <a:ea typeface="MS PGothic" panose="020B0600070205080204" pitchFamily="34" charset="-128"/>
              </a:rPr>
              <a:t>（敬称略）</a:t>
            </a:r>
          </a:p>
        </p:txBody>
      </p:sp>
    </p:spTree>
    <p:extLst>
      <p:ext uri="{BB962C8B-B14F-4D97-AF65-F5344CB8AC3E}">
        <p14:creationId xmlns:p14="http://schemas.microsoft.com/office/powerpoint/2010/main" val="27232491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ED66EB2-6991-DB49-A699-6D3C7DDE016A}"/>
              </a:ext>
            </a:extLst>
          </p:cNvPr>
          <p:cNvSpPr txBox="1"/>
          <p:nvPr/>
        </p:nvSpPr>
        <p:spPr>
          <a:xfrm>
            <a:off x="503548" y="219293"/>
            <a:ext cx="8136904" cy="1200329"/>
          </a:xfrm>
          <a:prstGeom prst="rect">
            <a:avLst/>
          </a:prstGeom>
          <a:noFill/>
        </p:spPr>
        <p:txBody>
          <a:bodyPr wrap="square" rtlCol="0">
            <a:spAutoFit/>
          </a:bodyPr>
          <a:lstStyle/>
          <a:p>
            <a:pPr algn="ctr"/>
            <a:r>
              <a:rPr kumimoji="1" lang="ja-JP" altLang="en-US" sz="4000">
                <a:solidFill>
                  <a:srgbClr val="FF0000"/>
                </a:solidFill>
                <a:latin typeface="MS PGothic" panose="020B0600070205080204" pitchFamily="34" charset="-128"/>
                <a:ea typeface="MS PGothic" panose="020B0600070205080204" pitchFamily="34" charset="-128"/>
              </a:rPr>
              <a:t>フアイアの製造販売後臨床試験予定</a:t>
            </a:r>
            <a:endParaRPr kumimoji="1" lang="en-US" altLang="ja-JP" sz="4000" dirty="0">
              <a:solidFill>
                <a:srgbClr val="FF0000"/>
              </a:solidFill>
              <a:latin typeface="MS PGothic" panose="020B0600070205080204" pitchFamily="34" charset="-128"/>
              <a:ea typeface="MS PGothic" panose="020B0600070205080204" pitchFamily="34" charset="-128"/>
            </a:endParaRPr>
          </a:p>
          <a:p>
            <a:pPr algn="ctr"/>
            <a:r>
              <a:rPr lang="ja-JP" altLang="en-US" sz="3200">
                <a:latin typeface="MS PGothic" panose="020B0600070205080204" pitchFamily="34" charset="-128"/>
                <a:ea typeface="MS PGothic" panose="020B0600070205080204" pitchFamily="34" charset="-128"/>
              </a:rPr>
              <a:t>（第</a:t>
            </a:r>
            <a:r>
              <a:rPr lang="en-US" altLang="ja-JP" sz="3200" dirty="0">
                <a:latin typeface="MS PGothic" panose="020B0600070205080204" pitchFamily="34" charset="-128"/>
                <a:ea typeface="MS PGothic" panose="020B0600070205080204" pitchFamily="34" charset="-128"/>
              </a:rPr>
              <a:t>IV</a:t>
            </a:r>
            <a:r>
              <a:rPr lang="ja-JP" altLang="en-US" sz="3200">
                <a:latin typeface="MS PGothic" panose="020B0600070205080204" pitchFamily="34" charset="-128"/>
                <a:ea typeface="MS PGothic" panose="020B0600070205080204" pitchFamily="34" charset="-128"/>
              </a:rPr>
              <a:t>相臨床試験）</a:t>
            </a:r>
            <a:endParaRPr kumimoji="1" lang="ja-JP" altLang="en-US" sz="3200">
              <a:latin typeface="MS PGothic" panose="020B0600070205080204" pitchFamily="34" charset="-128"/>
              <a:ea typeface="MS PGothic" panose="020B0600070205080204" pitchFamily="34" charset="-128"/>
            </a:endParaRPr>
          </a:p>
        </p:txBody>
      </p:sp>
      <p:sp>
        <p:nvSpPr>
          <p:cNvPr id="3" name="テキスト ボックス 2">
            <a:extLst>
              <a:ext uri="{FF2B5EF4-FFF2-40B4-BE49-F238E27FC236}">
                <a16:creationId xmlns:a16="http://schemas.microsoft.com/office/drawing/2014/main" id="{A2672FE4-D989-4E45-B58C-14A30704D14C}"/>
              </a:ext>
            </a:extLst>
          </p:cNvPr>
          <p:cNvSpPr txBox="1"/>
          <p:nvPr/>
        </p:nvSpPr>
        <p:spPr>
          <a:xfrm>
            <a:off x="323528" y="1612994"/>
            <a:ext cx="8496944" cy="3046988"/>
          </a:xfrm>
          <a:prstGeom prst="rect">
            <a:avLst/>
          </a:prstGeom>
          <a:solidFill>
            <a:schemeClr val="bg1">
              <a:lumMod val="85000"/>
            </a:schemeClr>
          </a:solidFill>
        </p:spPr>
        <p:txBody>
          <a:bodyPr wrap="square" rtlCol="0">
            <a:spAutoFit/>
          </a:bodyPr>
          <a:lstStyle/>
          <a:p>
            <a:r>
              <a:rPr kumimoji="1" lang="ja-JP" altLang="en-US" sz="2400">
                <a:latin typeface="MS PGothic" panose="020B0600070205080204" pitchFamily="34" charset="-128"/>
                <a:ea typeface="MS PGothic" panose="020B0600070205080204" pitchFamily="34" charset="-128"/>
              </a:rPr>
              <a:t>国立がん研究センター</a:t>
            </a:r>
            <a:r>
              <a:rPr kumimoji="1" lang="en-US" altLang="ja-JP" sz="2400" dirty="0">
                <a:latin typeface="MS PGothic" panose="020B0600070205080204" pitchFamily="34" charset="-128"/>
                <a:ea typeface="MS PGothic" panose="020B0600070205080204" pitchFamily="34" charset="-128"/>
              </a:rPr>
              <a:t>	</a:t>
            </a:r>
            <a:r>
              <a:rPr kumimoji="1" lang="ja-JP" altLang="en-US" sz="2400">
                <a:latin typeface="MS PGothic" panose="020B0600070205080204" pitchFamily="34" charset="-128"/>
                <a:ea typeface="MS PGothic" panose="020B0600070205080204" pitchFamily="34" charset="-128"/>
              </a:rPr>
              <a:t>乳腺外科長</a:t>
            </a:r>
            <a:r>
              <a:rPr kumimoji="1" lang="en-US" altLang="ja-JP" sz="2400" dirty="0">
                <a:latin typeface="MS PGothic" panose="020B0600070205080204" pitchFamily="34" charset="-128"/>
                <a:ea typeface="MS PGothic" panose="020B0600070205080204" pitchFamily="34" charset="-128"/>
              </a:rPr>
              <a:t>		</a:t>
            </a:r>
            <a:r>
              <a:rPr kumimoji="1" lang="ja-JP" altLang="en-US" sz="2400">
                <a:latin typeface="MS PGothic" panose="020B0600070205080204" pitchFamily="34" charset="-128"/>
                <a:ea typeface="MS PGothic" panose="020B0600070205080204" pitchFamily="34" charset="-128"/>
              </a:rPr>
              <a:t>首藤</a:t>
            </a:r>
            <a:r>
              <a:rPr kumimoji="1" lang="en-US" altLang="ja-JP" sz="2400" dirty="0">
                <a:latin typeface="MS PGothic" panose="020B0600070205080204" pitchFamily="34" charset="-128"/>
                <a:ea typeface="MS PGothic" panose="020B0600070205080204" pitchFamily="34" charset="-128"/>
              </a:rPr>
              <a:t> </a:t>
            </a:r>
            <a:r>
              <a:rPr kumimoji="1" lang="ja-JP" altLang="en-US" sz="2400">
                <a:latin typeface="MS PGothic" panose="020B0600070205080204" pitchFamily="34" charset="-128"/>
                <a:ea typeface="MS PGothic" panose="020B0600070205080204" pitchFamily="34" charset="-128"/>
              </a:rPr>
              <a:t>昭彦</a:t>
            </a:r>
            <a:endParaRPr kumimoji="1" lang="en-US" altLang="ja-JP" sz="2400" dirty="0">
              <a:latin typeface="MS PGothic" panose="020B0600070205080204" pitchFamily="34" charset="-128"/>
              <a:ea typeface="MS PGothic" panose="020B0600070205080204" pitchFamily="34" charset="-128"/>
            </a:endParaRPr>
          </a:p>
          <a:p>
            <a:r>
              <a:rPr lang="ja-JP" altLang="en-US" sz="2400">
                <a:latin typeface="MS PGothic" panose="020B0600070205080204" pitchFamily="34" charset="-128"/>
                <a:ea typeface="MS PGothic" panose="020B0600070205080204" pitchFamily="34" charset="-128"/>
              </a:rPr>
              <a:t>中央病院</a:t>
            </a:r>
            <a:endParaRPr lang="en-US" altLang="ja-JP" sz="2400" dirty="0">
              <a:latin typeface="MS PGothic" panose="020B0600070205080204" pitchFamily="34" charset="-128"/>
              <a:ea typeface="MS PGothic" panose="020B0600070205080204" pitchFamily="34" charset="-128"/>
            </a:endParaRPr>
          </a:p>
          <a:p>
            <a:endParaRPr lang="en-US" altLang="ja-JP" sz="2400" dirty="0">
              <a:latin typeface="MS PGothic" panose="020B0600070205080204" pitchFamily="34" charset="-128"/>
              <a:ea typeface="MS PGothic" panose="020B0600070205080204" pitchFamily="34" charset="-128"/>
            </a:endParaRPr>
          </a:p>
          <a:p>
            <a:r>
              <a:rPr kumimoji="1" lang="ja-JP" altLang="en-US" sz="2400">
                <a:latin typeface="MS PGothic" panose="020B0600070205080204" pitchFamily="34" charset="-128"/>
                <a:ea typeface="MS PGothic" panose="020B0600070205080204" pitchFamily="34" charset="-128"/>
              </a:rPr>
              <a:t>東京歯科大学</a:t>
            </a:r>
            <a:r>
              <a:rPr kumimoji="1" lang="en-US" altLang="ja-JP" sz="2400" dirty="0">
                <a:latin typeface="MS PGothic" panose="020B0600070205080204" pitchFamily="34" charset="-128"/>
                <a:ea typeface="MS PGothic" panose="020B0600070205080204" pitchFamily="34" charset="-128"/>
              </a:rPr>
              <a:t>		</a:t>
            </a:r>
            <a:r>
              <a:rPr lang="ja-JP" altLang="en-US" sz="2400">
                <a:latin typeface="MS PGothic" panose="020B0600070205080204" pitchFamily="34" charset="-128"/>
                <a:ea typeface="MS PGothic" panose="020B0600070205080204" pitchFamily="34" charset="-128"/>
              </a:rPr>
              <a:t>副学長</a:t>
            </a:r>
            <a:r>
              <a:rPr kumimoji="1" lang="en-US" altLang="ja-JP" sz="2400" dirty="0">
                <a:latin typeface="MS PGothic" panose="020B0600070205080204" pitchFamily="34" charset="-128"/>
                <a:ea typeface="MS PGothic" panose="020B0600070205080204" pitchFamily="34" charset="-128"/>
              </a:rPr>
              <a:t>		</a:t>
            </a:r>
            <a:r>
              <a:rPr lang="ja-JP" altLang="en-US" sz="2400">
                <a:latin typeface="MS PGothic" panose="020B0600070205080204" pitchFamily="34" charset="-128"/>
                <a:ea typeface="MS PGothic" panose="020B0600070205080204" pitchFamily="34" charset="-128"/>
              </a:rPr>
              <a:t>松井</a:t>
            </a:r>
            <a:r>
              <a:rPr lang="en-US" altLang="ja-JP" sz="2400" dirty="0">
                <a:latin typeface="MS PGothic" panose="020B0600070205080204" pitchFamily="34" charset="-128"/>
                <a:ea typeface="MS PGothic" panose="020B0600070205080204" pitchFamily="34" charset="-128"/>
              </a:rPr>
              <a:t> </a:t>
            </a:r>
            <a:r>
              <a:rPr lang="ja-JP" altLang="en-US" sz="2400">
                <a:latin typeface="MS PGothic" panose="020B0600070205080204" pitchFamily="34" charset="-128"/>
                <a:ea typeface="MS PGothic" panose="020B0600070205080204" pitchFamily="34" charset="-128"/>
              </a:rPr>
              <a:t>淳一</a:t>
            </a:r>
            <a:endParaRPr kumimoji="1" lang="en-US" altLang="ja-JP" sz="2400" dirty="0">
              <a:latin typeface="MS PGothic" panose="020B0600070205080204" pitchFamily="34" charset="-128"/>
              <a:ea typeface="MS PGothic" panose="020B0600070205080204" pitchFamily="34" charset="-128"/>
            </a:endParaRPr>
          </a:p>
          <a:p>
            <a:r>
              <a:rPr kumimoji="1" lang="ja-JP" altLang="en-US" sz="2400">
                <a:latin typeface="MS PGothic" panose="020B0600070205080204" pitchFamily="34" charset="-128"/>
                <a:ea typeface="MS PGothic" panose="020B0600070205080204" pitchFamily="34" charset="-128"/>
              </a:rPr>
              <a:t>市川総合病院</a:t>
            </a:r>
            <a:endParaRPr kumimoji="1" lang="en-US" altLang="ja-JP" sz="2400" dirty="0">
              <a:latin typeface="MS PGothic" panose="020B0600070205080204" pitchFamily="34" charset="-128"/>
              <a:ea typeface="MS PGothic" panose="020B0600070205080204" pitchFamily="34" charset="-128"/>
            </a:endParaRPr>
          </a:p>
          <a:p>
            <a:endParaRPr lang="en-US" altLang="ja-JP" sz="2400" dirty="0">
              <a:latin typeface="MS PGothic" panose="020B0600070205080204" pitchFamily="34" charset="-128"/>
              <a:ea typeface="MS PGothic" panose="020B0600070205080204" pitchFamily="34" charset="-128"/>
            </a:endParaRPr>
          </a:p>
          <a:p>
            <a:r>
              <a:rPr kumimoji="1" lang="ja-JP" altLang="en-US" sz="2400">
                <a:latin typeface="MS PGothic" panose="020B0600070205080204" pitchFamily="34" charset="-128"/>
                <a:ea typeface="MS PGothic" panose="020B0600070205080204" pitchFamily="34" charset="-128"/>
              </a:rPr>
              <a:t>公益財団法人愛世会　</a:t>
            </a:r>
            <a:r>
              <a:rPr kumimoji="1" lang="en-US" altLang="ja-JP" sz="2400" dirty="0">
                <a:latin typeface="MS PGothic" panose="020B0600070205080204" pitchFamily="34" charset="-128"/>
                <a:ea typeface="MS PGothic" panose="020B0600070205080204" pitchFamily="34" charset="-128"/>
              </a:rPr>
              <a:t>	</a:t>
            </a:r>
            <a:r>
              <a:rPr kumimoji="1" lang="ja-JP" altLang="en-US" sz="2400">
                <a:latin typeface="MS PGothic" panose="020B0600070205080204" pitchFamily="34" charset="-128"/>
                <a:ea typeface="MS PGothic" panose="020B0600070205080204" pitchFamily="34" charset="-128"/>
              </a:rPr>
              <a:t>理事長</a:t>
            </a:r>
            <a:r>
              <a:rPr kumimoji="1" lang="en-US" altLang="ja-JP" sz="2400" dirty="0">
                <a:latin typeface="MS PGothic" panose="020B0600070205080204" pitchFamily="34" charset="-128"/>
                <a:ea typeface="MS PGothic" panose="020B0600070205080204" pitchFamily="34" charset="-128"/>
              </a:rPr>
              <a:t>		</a:t>
            </a:r>
            <a:r>
              <a:rPr kumimoji="1" lang="ja-JP" altLang="en-US" sz="2400">
                <a:latin typeface="MS PGothic" panose="020B0600070205080204" pitchFamily="34" charset="-128"/>
                <a:ea typeface="MS PGothic" panose="020B0600070205080204" pitchFamily="34" charset="-128"/>
              </a:rPr>
              <a:t>新見</a:t>
            </a:r>
            <a:r>
              <a:rPr kumimoji="1" lang="en-US" altLang="ja-JP" sz="2400" dirty="0">
                <a:latin typeface="MS PGothic" panose="020B0600070205080204" pitchFamily="34" charset="-128"/>
                <a:ea typeface="MS PGothic" panose="020B0600070205080204" pitchFamily="34" charset="-128"/>
              </a:rPr>
              <a:t> </a:t>
            </a:r>
            <a:r>
              <a:rPr kumimoji="1" lang="ja-JP" altLang="en-US" sz="2400">
                <a:latin typeface="MS PGothic" panose="020B0600070205080204" pitchFamily="34" charset="-128"/>
                <a:ea typeface="MS PGothic" panose="020B0600070205080204" pitchFamily="34" charset="-128"/>
              </a:rPr>
              <a:t>正則</a:t>
            </a:r>
            <a:endParaRPr kumimoji="1" lang="en-US" altLang="ja-JP" sz="2400" dirty="0">
              <a:latin typeface="MS PGothic" panose="020B0600070205080204" pitchFamily="34" charset="-128"/>
              <a:ea typeface="MS PGothic" panose="020B0600070205080204" pitchFamily="34" charset="-128"/>
            </a:endParaRPr>
          </a:p>
          <a:p>
            <a:r>
              <a:rPr lang="ja-JP" altLang="en-US" sz="2400">
                <a:latin typeface="MS PGothic" panose="020B0600070205080204" pitchFamily="34" charset="-128"/>
                <a:ea typeface="MS PGothic" panose="020B0600070205080204" pitchFamily="34" charset="-128"/>
              </a:rPr>
              <a:t>愛誠病院</a:t>
            </a:r>
            <a:endParaRPr kumimoji="1" lang="en-US" altLang="ja-JP" sz="2400" dirty="0">
              <a:latin typeface="MS PGothic" panose="020B0600070205080204" pitchFamily="34" charset="-128"/>
              <a:ea typeface="MS PGothic" panose="020B0600070205080204" pitchFamily="34" charset="-128"/>
            </a:endParaRPr>
          </a:p>
        </p:txBody>
      </p:sp>
      <p:sp>
        <p:nvSpPr>
          <p:cNvPr id="5" name="テキスト ボックス 4">
            <a:extLst>
              <a:ext uri="{FF2B5EF4-FFF2-40B4-BE49-F238E27FC236}">
                <a16:creationId xmlns:a16="http://schemas.microsoft.com/office/drawing/2014/main" id="{29DF1757-B124-144E-BD3B-B82A738A749E}"/>
              </a:ext>
            </a:extLst>
          </p:cNvPr>
          <p:cNvSpPr txBox="1"/>
          <p:nvPr/>
        </p:nvSpPr>
        <p:spPr>
          <a:xfrm>
            <a:off x="7601869" y="4691920"/>
            <a:ext cx="1218603" cy="400110"/>
          </a:xfrm>
          <a:prstGeom prst="rect">
            <a:avLst/>
          </a:prstGeom>
          <a:noFill/>
        </p:spPr>
        <p:txBody>
          <a:bodyPr wrap="none" rtlCol="0">
            <a:spAutoFit/>
          </a:bodyPr>
          <a:lstStyle/>
          <a:p>
            <a:r>
              <a:rPr kumimoji="1" lang="ja-JP" altLang="en-US">
                <a:latin typeface="MS PGothic" panose="020B0600070205080204" pitchFamily="34" charset="-128"/>
                <a:ea typeface="MS PGothic" panose="020B0600070205080204" pitchFamily="34" charset="-128"/>
              </a:rPr>
              <a:t>（敬称略）</a:t>
            </a:r>
          </a:p>
        </p:txBody>
      </p:sp>
    </p:spTree>
    <p:extLst>
      <p:ext uri="{BB962C8B-B14F-4D97-AF65-F5344CB8AC3E}">
        <p14:creationId xmlns:p14="http://schemas.microsoft.com/office/powerpoint/2010/main" val="28675183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2BC1684-C59B-E84E-900C-F5C5A398100A}"/>
              </a:ext>
            </a:extLst>
          </p:cNvPr>
          <p:cNvGrpSpPr/>
          <p:nvPr/>
        </p:nvGrpSpPr>
        <p:grpSpPr>
          <a:xfrm>
            <a:off x="179512" y="123478"/>
            <a:ext cx="8712968" cy="4893647"/>
            <a:chOff x="137911" y="123478"/>
            <a:chExt cx="8712968" cy="4893647"/>
          </a:xfrm>
        </p:grpSpPr>
        <p:pic>
          <p:nvPicPr>
            <p:cNvPr id="2" name="図 1">
              <a:extLst>
                <a:ext uri="{FF2B5EF4-FFF2-40B4-BE49-F238E27FC236}">
                  <a16:creationId xmlns:a16="http://schemas.microsoft.com/office/drawing/2014/main" id="{B67EF84C-8095-FB45-8070-72FF3D083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11" y="371505"/>
              <a:ext cx="3024336" cy="4400490"/>
            </a:xfrm>
            <a:prstGeom prst="rect">
              <a:avLst/>
            </a:prstGeom>
            <a:ln>
              <a:solidFill>
                <a:schemeClr val="tx1"/>
              </a:solidFill>
            </a:ln>
          </p:spPr>
        </p:pic>
        <p:sp>
          <p:nvSpPr>
            <p:cNvPr id="3" name="テキスト ボックス 2">
              <a:extLst>
                <a:ext uri="{FF2B5EF4-FFF2-40B4-BE49-F238E27FC236}">
                  <a16:creationId xmlns:a16="http://schemas.microsoft.com/office/drawing/2014/main" id="{A679836F-6457-AF4C-B4BE-237E39B85F1B}"/>
                </a:ext>
              </a:extLst>
            </p:cNvPr>
            <p:cNvSpPr txBox="1"/>
            <p:nvPr/>
          </p:nvSpPr>
          <p:spPr>
            <a:xfrm>
              <a:off x="3430187" y="123478"/>
              <a:ext cx="5420692" cy="4893647"/>
            </a:xfrm>
            <a:prstGeom prst="rect">
              <a:avLst/>
            </a:prstGeom>
            <a:noFill/>
          </p:spPr>
          <p:txBody>
            <a:bodyPr wrap="square" rtlCol="0">
              <a:spAutoFit/>
            </a:bodyPr>
            <a:lstStyle/>
            <a:p>
              <a:r>
                <a:rPr lang="ja-JP" altLang="en-US" sz="2400">
                  <a:latin typeface="MS PGothic" panose="020B0600070205080204" pitchFamily="34" charset="-128"/>
                  <a:ea typeface="MS PGothic" panose="020B0600070205080204" pitchFamily="34" charset="-128"/>
                </a:rPr>
                <a:t>手作りの学術データを解説したフアイアのパンフレットはお手元、または後方に置いてあります</a:t>
              </a:r>
              <a:endParaRPr lang="en-US" altLang="ja-JP" sz="2400" dirty="0">
                <a:latin typeface="MS PGothic" panose="020B0600070205080204" pitchFamily="34" charset="-128"/>
                <a:ea typeface="MS PGothic" panose="020B0600070205080204" pitchFamily="34" charset="-128"/>
              </a:endParaRPr>
            </a:p>
            <a:p>
              <a:r>
                <a:rPr lang="ja-JP" altLang="en-US" sz="2400">
                  <a:latin typeface="MS PGothic" panose="020B0600070205080204" pitchFamily="34" charset="-128"/>
                  <a:ea typeface="MS PGothic" panose="020B0600070205080204" pitchFamily="34" charset="-128"/>
                </a:rPr>
                <a:t>御</a:t>
              </a:r>
              <a:r>
                <a:rPr kumimoji="1" lang="ja-JP" altLang="en-US" sz="2400">
                  <a:latin typeface="MS PGothic" panose="020B0600070205080204" pitchFamily="34" charset="-128"/>
                  <a:ea typeface="MS PGothic" panose="020B0600070205080204" pitchFamily="34" charset="-128"/>
                </a:rPr>
                <a:t>興味がある方はお持ち下さい</a:t>
              </a:r>
              <a:endParaRPr kumimoji="1" lang="en-US" altLang="ja-JP" sz="2400" dirty="0">
                <a:latin typeface="MS PGothic" panose="020B0600070205080204" pitchFamily="34" charset="-128"/>
                <a:ea typeface="MS PGothic" panose="020B0600070205080204" pitchFamily="34" charset="-128"/>
              </a:endParaRPr>
            </a:p>
            <a:p>
              <a:endParaRPr lang="en-US" altLang="ja-JP" sz="2400" dirty="0">
                <a:latin typeface="MS PGothic" panose="020B0600070205080204" pitchFamily="34" charset="-128"/>
                <a:ea typeface="MS PGothic" panose="020B0600070205080204" pitchFamily="34" charset="-128"/>
              </a:endParaRPr>
            </a:p>
            <a:p>
              <a:r>
                <a:rPr lang="ja-JP" altLang="en-US" sz="2400">
                  <a:latin typeface="MS PGothic" panose="020B0600070205080204" pitchFamily="34" charset="-128"/>
                  <a:ea typeface="MS PGothic" panose="020B0600070205080204" pitchFamily="34" charset="-128"/>
                </a:rPr>
                <a:t>経費を節約して作成しています</a:t>
              </a:r>
              <a:endParaRPr lang="en-US" altLang="ja-JP" sz="2400" dirty="0">
                <a:latin typeface="MS PGothic" panose="020B0600070205080204" pitchFamily="34" charset="-128"/>
                <a:ea typeface="MS PGothic" panose="020B0600070205080204" pitchFamily="34" charset="-128"/>
              </a:endParaRPr>
            </a:p>
            <a:p>
              <a:r>
                <a:rPr kumimoji="1" lang="ja-JP" altLang="en-US" sz="2400">
                  <a:latin typeface="MS PGothic" panose="020B0600070205080204" pitchFamily="34" charset="-128"/>
                  <a:ea typeface="MS PGothic" panose="020B0600070205080204" pitchFamily="34" charset="-128"/>
                </a:rPr>
                <a:t>読みにくいところなどご容赦ください</a:t>
              </a:r>
              <a:endParaRPr kumimoji="1" lang="en-US" altLang="ja-JP" sz="2400" dirty="0">
                <a:latin typeface="MS PGothic" panose="020B0600070205080204" pitchFamily="34" charset="-128"/>
                <a:ea typeface="MS PGothic" panose="020B0600070205080204" pitchFamily="34" charset="-128"/>
              </a:endParaRPr>
            </a:p>
            <a:p>
              <a:endParaRPr lang="en-US" altLang="ja-JP" sz="2400" dirty="0">
                <a:latin typeface="MS PGothic" panose="020B0600070205080204" pitchFamily="34" charset="-128"/>
                <a:ea typeface="MS PGothic" panose="020B0600070205080204" pitchFamily="34" charset="-128"/>
              </a:endParaRPr>
            </a:p>
            <a:p>
              <a:r>
                <a:rPr kumimoji="1" lang="ja-JP" altLang="en-US" sz="2400">
                  <a:latin typeface="MS PGothic" panose="020B0600070205080204" pitchFamily="34" charset="-128"/>
                  <a:ea typeface="MS PGothic" panose="020B0600070205080204" pitchFamily="34" charset="-128"/>
                </a:rPr>
                <a:t>日本フアイア研究会のＨ</a:t>
              </a:r>
              <a:r>
                <a:rPr lang="ja-JP" altLang="en-US" sz="2400">
                  <a:latin typeface="MS PGothic" panose="020B0600070205080204" pitchFamily="34" charset="-128"/>
                  <a:ea typeface="MS PGothic" panose="020B0600070205080204" pitchFamily="34" charset="-128"/>
                </a:rPr>
                <a:t>ＰからもＰＤＦや本日のスライドをダウンロードできます</a:t>
              </a:r>
              <a:endParaRPr lang="en-US" altLang="ja-JP" sz="2400" dirty="0">
                <a:latin typeface="MS PGothic" panose="020B0600070205080204" pitchFamily="34" charset="-128"/>
                <a:ea typeface="MS PGothic" panose="020B0600070205080204" pitchFamily="34" charset="-128"/>
              </a:endParaRPr>
            </a:p>
            <a:p>
              <a:endParaRPr kumimoji="1" lang="en-US" altLang="ja-JP" sz="2400" dirty="0">
                <a:latin typeface="MS PGothic" panose="020B0600070205080204" pitchFamily="34" charset="-128"/>
                <a:ea typeface="MS PGothic" panose="020B0600070205080204" pitchFamily="34" charset="-128"/>
              </a:endParaRPr>
            </a:p>
            <a:p>
              <a:r>
                <a:rPr lang="ja-JP" altLang="en-US" sz="2400">
                  <a:latin typeface="MS PGothic" panose="020B0600070205080204" pitchFamily="34" charset="-128"/>
                  <a:ea typeface="MS PGothic" panose="020B0600070205080204" pitchFamily="34" charset="-128"/>
                </a:rPr>
                <a:t>御質問などは</a:t>
              </a:r>
              <a:r>
                <a:rPr lang="ja-JP" altLang="en-US" sz="2400">
                  <a:solidFill>
                    <a:srgbClr val="FF0000"/>
                  </a:solidFill>
                  <a:latin typeface="MS PGothic" panose="020B0600070205080204" pitchFamily="34" charset="-128"/>
                  <a:ea typeface="MS PGothic" panose="020B0600070205080204" pitchFamily="34" charset="-128"/>
                </a:rPr>
                <a:t>日本フアイア</a:t>
              </a:r>
              <a:endParaRPr lang="en-US" altLang="ja-JP" sz="2400" dirty="0">
                <a:solidFill>
                  <a:srgbClr val="FF0000"/>
                </a:solidFill>
                <a:latin typeface="MS PGothic" panose="020B0600070205080204" pitchFamily="34" charset="-128"/>
                <a:ea typeface="MS PGothic" panose="020B0600070205080204" pitchFamily="34" charset="-128"/>
              </a:endParaRPr>
            </a:p>
            <a:p>
              <a:r>
                <a:rPr kumimoji="1" lang="ja-JP" altLang="en-US" sz="2400">
                  <a:solidFill>
                    <a:srgbClr val="FF0000"/>
                  </a:solidFill>
                  <a:latin typeface="MS PGothic" panose="020B0600070205080204" pitchFamily="34" charset="-128"/>
                  <a:ea typeface="MS PGothic" panose="020B0600070205080204" pitchFamily="34" charset="-128"/>
                </a:rPr>
                <a:t>研究会宛</a:t>
              </a:r>
              <a:r>
                <a:rPr kumimoji="1" lang="ja-JP" altLang="en-US" sz="2400">
                  <a:latin typeface="MS PGothic" panose="020B0600070205080204" pitchFamily="34" charset="-128"/>
                  <a:ea typeface="MS PGothic" panose="020B0600070205080204" pitchFamily="34" charset="-128"/>
                </a:rPr>
                <a:t>にお願いします</a:t>
              </a:r>
              <a:endParaRPr kumimoji="1" lang="en-US" altLang="ja-JP" sz="2400" dirty="0">
                <a:latin typeface="MS PGothic" panose="020B0600070205080204" pitchFamily="34" charset="-128"/>
                <a:ea typeface="MS PGothic" panose="020B0600070205080204" pitchFamily="34" charset="-128"/>
              </a:endParaRPr>
            </a:p>
          </p:txBody>
        </p:sp>
      </p:grpSp>
      <p:pic>
        <p:nvPicPr>
          <p:cNvPr id="5" name="図 4">
            <a:extLst>
              <a:ext uri="{FF2B5EF4-FFF2-40B4-BE49-F238E27FC236}">
                <a16:creationId xmlns:a16="http://schemas.microsoft.com/office/drawing/2014/main" id="{879F217A-D7CD-ED45-9367-DA1F579A21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229" y="3912979"/>
            <a:ext cx="1162259" cy="1104146"/>
          </a:xfrm>
          <a:prstGeom prst="rect">
            <a:avLst/>
          </a:prstGeom>
        </p:spPr>
      </p:pic>
    </p:spTree>
    <p:extLst>
      <p:ext uri="{BB962C8B-B14F-4D97-AF65-F5344CB8AC3E}">
        <p14:creationId xmlns:p14="http://schemas.microsoft.com/office/powerpoint/2010/main" val="2590963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852200" y="2206505"/>
            <a:ext cx="184731" cy="311175"/>
          </a:xfrm>
          <a:prstGeom prst="rect">
            <a:avLst/>
          </a:prstGeom>
          <a:noFill/>
        </p:spPr>
        <p:txBody>
          <a:bodyPr wrap="none" rtlCol="0">
            <a:spAutoFit/>
          </a:bodyPr>
          <a:lstStyle/>
          <a:p>
            <a:pPr fontAlgn="base">
              <a:spcBef>
                <a:spcPct val="0"/>
              </a:spcBef>
              <a:spcAft>
                <a:spcPct val="0"/>
              </a:spcAft>
            </a:pPr>
            <a:endParaRPr lang="ja-JP" altLang="en-US" sz="1422" dirty="0">
              <a:solidFill>
                <a:srgbClr val="000000"/>
              </a:solidFill>
              <a:latin typeface="MS PGothic" panose="020B0600070205080204" pitchFamily="34" charset="-128"/>
              <a:ea typeface="MS PGothic" panose="020B0600070205080204" pitchFamily="34" charset="-128"/>
            </a:endParaRPr>
          </a:p>
        </p:txBody>
      </p:sp>
      <p:sp>
        <p:nvSpPr>
          <p:cNvPr id="8" name="Text Box 3"/>
          <p:cNvSpPr txBox="1">
            <a:spLocks noChangeArrowheads="1"/>
          </p:cNvSpPr>
          <p:nvPr/>
        </p:nvSpPr>
        <p:spPr bwMode="auto">
          <a:xfrm>
            <a:off x="1140692" y="195486"/>
            <a:ext cx="6862616" cy="2062103"/>
          </a:xfrm>
          <a:prstGeom prst="rect">
            <a:avLst/>
          </a:prstGeom>
          <a:solidFill>
            <a:schemeClr val="bg1">
              <a:lumMod val="85000"/>
            </a:schemeClr>
          </a:solidFill>
          <a:ln w="9525">
            <a:noFill/>
            <a:miter lim="800000"/>
            <a:headEnd/>
            <a:tailEnd/>
          </a:ln>
        </p:spPr>
        <p:txBody>
          <a:bodyPr wrap="square">
            <a:spAutoFit/>
          </a:bodyPr>
          <a:lstStyle/>
          <a:p>
            <a:pPr algn="ctr" fontAlgn="base">
              <a:spcBef>
                <a:spcPct val="0"/>
              </a:spcBef>
              <a:spcAft>
                <a:spcPct val="0"/>
              </a:spcAft>
            </a:pPr>
            <a:endParaRPr lang="en-US" altLang="ja-JP" sz="2800" dirty="0">
              <a:solidFill>
                <a:srgbClr val="000000"/>
              </a:solidFill>
              <a:latin typeface="MS PGothic" panose="020B0600070205080204" pitchFamily="34" charset="-128"/>
              <a:ea typeface="MS PGothic" panose="020B0600070205080204" pitchFamily="34" charset="-128"/>
              <a:cs typeface="メイリオ"/>
            </a:endParaRPr>
          </a:p>
          <a:p>
            <a:pPr algn="ctr" fontAlgn="base">
              <a:spcBef>
                <a:spcPct val="0"/>
              </a:spcBef>
              <a:spcAft>
                <a:spcPct val="0"/>
              </a:spcAft>
            </a:pPr>
            <a:r>
              <a:rPr lang="ja-JP" altLang="en-US" sz="3200">
                <a:solidFill>
                  <a:srgbClr val="000000"/>
                </a:solidFill>
                <a:latin typeface="MS PGothic" panose="020B0600070205080204" pitchFamily="34" charset="-128"/>
                <a:ea typeface="MS PGothic" panose="020B0600070205080204" pitchFamily="34" charset="-128"/>
                <a:cs typeface="メイリオ"/>
              </a:rPr>
              <a:t>抗がんエビデンスを積み重ねる</a:t>
            </a:r>
            <a:endParaRPr lang="en-US" altLang="ja-JP" sz="3200" dirty="0">
              <a:solidFill>
                <a:srgbClr val="000000"/>
              </a:solidFill>
              <a:latin typeface="MS PGothic" panose="020B0600070205080204" pitchFamily="34" charset="-128"/>
              <a:ea typeface="MS PGothic" panose="020B0600070205080204" pitchFamily="34" charset="-128"/>
              <a:cs typeface="メイリオ"/>
            </a:endParaRPr>
          </a:p>
          <a:p>
            <a:pPr algn="ctr" fontAlgn="base">
              <a:spcBef>
                <a:spcPct val="0"/>
              </a:spcBef>
              <a:spcAft>
                <a:spcPct val="0"/>
              </a:spcAft>
            </a:pPr>
            <a:r>
              <a:rPr lang="ja-JP" altLang="en-US" sz="3200">
                <a:solidFill>
                  <a:srgbClr val="000000"/>
                </a:solidFill>
                <a:latin typeface="MS PGothic" panose="020B0600070205080204" pitchFamily="34" charset="-128"/>
                <a:ea typeface="MS PGothic" panose="020B0600070205080204" pitchFamily="34" charset="-128"/>
                <a:cs typeface="メイリオ"/>
              </a:rPr>
              <a:t>フアイア（</a:t>
            </a:r>
            <a:r>
              <a:rPr lang="en-US" altLang="ja-JP" sz="3200" dirty="0" err="1">
                <a:solidFill>
                  <a:srgbClr val="000000"/>
                </a:solidFill>
                <a:latin typeface="MS PGothic" panose="020B0600070205080204" pitchFamily="34" charset="-128"/>
                <a:ea typeface="MS PGothic" panose="020B0600070205080204" pitchFamily="34" charset="-128"/>
                <a:cs typeface="メイリオ"/>
              </a:rPr>
              <a:t>Huaier</a:t>
            </a:r>
            <a:r>
              <a:rPr lang="en-US" altLang="ja-JP" sz="3200" dirty="0">
                <a:solidFill>
                  <a:srgbClr val="000000"/>
                </a:solidFill>
                <a:latin typeface="MS PGothic" panose="020B0600070205080204" pitchFamily="34" charset="-128"/>
                <a:ea typeface="MS PGothic" panose="020B0600070205080204" pitchFamily="34" charset="-128"/>
                <a:cs typeface="メイリオ"/>
              </a:rPr>
              <a:t>)</a:t>
            </a:r>
          </a:p>
          <a:p>
            <a:pPr algn="ctr" fontAlgn="base">
              <a:spcBef>
                <a:spcPct val="0"/>
              </a:spcBef>
              <a:spcAft>
                <a:spcPct val="0"/>
              </a:spcAft>
            </a:pPr>
            <a:endParaRPr lang="en-US" altLang="ja-JP" sz="1800" dirty="0">
              <a:solidFill>
                <a:srgbClr val="000000"/>
              </a:solidFill>
              <a:latin typeface="MS PGothic" panose="020B0600070205080204" pitchFamily="34" charset="-128"/>
              <a:ea typeface="MS PGothic" panose="020B0600070205080204" pitchFamily="34" charset="-128"/>
              <a:cs typeface="メイリオ"/>
            </a:endParaRPr>
          </a:p>
          <a:p>
            <a:pPr algn="r" fontAlgn="base">
              <a:spcBef>
                <a:spcPct val="0"/>
              </a:spcBef>
              <a:spcAft>
                <a:spcPct val="0"/>
              </a:spcAft>
            </a:pPr>
            <a:r>
              <a:rPr lang="en-US" altLang="ja-JP" sz="1800" dirty="0">
                <a:solidFill>
                  <a:srgbClr val="000000"/>
                </a:solidFill>
                <a:latin typeface="MS PGothic" panose="020B0600070205080204" pitchFamily="34" charset="-128"/>
                <a:ea typeface="MS PGothic" panose="020B0600070205080204" pitchFamily="34" charset="-128"/>
                <a:cs typeface="メイリオ"/>
              </a:rPr>
              <a:t>2019</a:t>
            </a:r>
            <a:r>
              <a:rPr lang="ja-JP" altLang="en-US" sz="1800">
                <a:solidFill>
                  <a:srgbClr val="000000"/>
                </a:solidFill>
                <a:latin typeface="MS PGothic" panose="020B0600070205080204" pitchFamily="34" charset="-128"/>
                <a:ea typeface="MS PGothic" panose="020B0600070205080204" pitchFamily="34" charset="-128"/>
                <a:cs typeface="メイリオ"/>
              </a:rPr>
              <a:t>年</a:t>
            </a:r>
            <a:r>
              <a:rPr lang="en-US" altLang="ja-JP" sz="1800" dirty="0">
                <a:solidFill>
                  <a:srgbClr val="000000"/>
                </a:solidFill>
                <a:latin typeface="MS PGothic" panose="020B0600070205080204" pitchFamily="34" charset="-128"/>
                <a:ea typeface="MS PGothic" panose="020B0600070205080204" pitchFamily="34" charset="-128"/>
                <a:cs typeface="メイリオ"/>
              </a:rPr>
              <a:t>10</a:t>
            </a:r>
            <a:r>
              <a:rPr lang="ja-JP" altLang="en-US" sz="1800">
                <a:solidFill>
                  <a:srgbClr val="000000"/>
                </a:solidFill>
                <a:latin typeface="MS PGothic" panose="020B0600070205080204" pitchFamily="34" charset="-128"/>
                <a:ea typeface="MS PGothic" panose="020B0600070205080204" pitchFamily="34" charset="-128"/>
                <a:cs typeface="メイリオ"/>
              </a:rPr>
              <a:t>月</a:t>
            </a:r>
            <a:r>
              <a:rPr lang="en-US" altLang="ja-JP" sz="1800" dirty="0">
                <a:solidFill>
                  <a:srgbClr val="000000"/>
                </a:solidFill>
                <a:latin typeface="MS PGothic" panose="020B0600070205080204" pitchFamily="34" charset="-128"/>
                <a:ea typeface="MS PGothic" panose="020B0600070205080204" pitchFamily="34" charset="-128"/>
                <a:cs typeface="メイリオ"/>
              </a:rPr>
              <a:t>26</a:t>
            </a:r>
            <a:r>
              <a:rPr lang="ja-JP" altLang="en-US" sz="1800">
                <a:solidFill>
                  <a:srgbClr val="000000"/>
                </a:solidFill>
                <a:latin typeface="MS PGothic" panose="020B0600070205080204" pitchFamily="34" charset="-128"/>
                <a:ea typeface="MS PGothic" panose="020B0600070205080204" pitchFamily="34" charset="-128"/>
                <a:cs typeface="メイリオ"/>
              </a:rPr>
              <a:t>日</a:t>
            </a:r>
            <a:endParaRPr lang="en-US" altLang="ja-JP" sz="1800" dirty="0">
              <a:solidFill>
                <a:srgbClr val="000000"/>
              </a:solidFill>
              <a:latin typeface="MS PGothic" panose="020B0600070205080204" pitchFamily="34" charset="-128"/>
              <a:ea typeface="MS PGothic" panose="020B0600070205080204" pitchFamily="34" charset="-128"/>
              <a:cs typeface="メイリオ"/>
            </a:endParaRPr>
          </a:p>
        </p:txBody>
      </p:sp>
      <p:graphicFrame>
        <p:nvGraphicFramePr>
          <p:cNvPr id="5" name="表 4">
            <a:extLst>
              <a:ext uri="{FF2B5EF4-FFF2-40B4-BE49-F238E27FC236}">
                <a16:creationId xmlns:a16="http://schemas.microsoft.com/office/drawing/2014/main" id="{855F1A1C-504C-EB48-B802-DBDA1D7C49B4}"/>
              </a:ext>
            </a:extLst>
          </p:cNvPr>
          <p:cNvGraphicFramePr>
            <a:graphicFrameLocks noGrp="1"/>
          </p:cNvGraphicFramePr>
          <p:nvPr>
            <p:extLst>
              <p:ext uri="{D42A27DB-BD31-4B8C-83A1-F6EECF244321}">
                <p14:modId xmlns:p14="http://schemas.microsoft.com/office/powerpoint/2010/main" val="3057137135"/>
              </p:ext>
            </p:extLst>
          </p:nvPr>
        </p:nvGraphicFramePr>
        <p:xfrm>
          <a:off x="1679848" y="2427734"/>
          <a:ext cx="5784304" cy="2062480"/>
        </p:xfrm>
        <a:graphic>
          <a:graphicData uri="http://schemas.openxmlformats.org/drawingml/2006/table">
            <a:tbl>
              <a:tblPr firstRow="1" bandRow="1">
                <a:tableStyleId>{5C22544A-7EE6-4342-B048-85BDC9FD1C3A}</a:tableStyleId>
              </a:tblPr>
              <a:tblGrid>
                <a:gridCol w="3215690">
                  <a:extLst>
                    <a:ext uri="{9D8B030D-6E8A-4147-A177-3AD203B41FA5}">
                      <a16:colId xmlns:a16="http://schemas.microsoft.com/office/drawing/2014/main" val="1811793016"/>
                    </a:ext>
                  </a:extLst>
                </a:gridCol>
                <a:gridCol w="1284307">
                  <a:extLst>
                    <a:ext uri="{9D8B030D-6E8A-4147-A177-3AD203B41FA5}">
                      <a16:colId xmlns:a16="http://schemas.microsoft.com/office/drawing/2014/main" val="2171486357"/>
                    </a:ext>
                  </a:extLst>
                </a:gridCol>
                <a:gridCol w="1284307">
                  <a:extLst>
                    <a:ext uri="{9D8B030D-6E8A-4147-A177-3AD203B41FA5}">
                      <a16:colId xmlns:a16="http://schemas.microsoft.com/office/drawing/2014/main" val="1006599871"/>
                    </a:ext>
                  </a:extLst>
                </a:gridCol>
              </a:tblGrid>
              <a:tr h="370840">
                <a:tc>
                  <a:txBody>
                    <a:bodyPr/>
                    <a:lstStyle/>
                    <a:p>
                      <a:r>
                        <a:rPr lang="ja-JP" altLang="en-US" sz="1600" b="1">
                          <a:solidFill>
                            <a:srgbClr val="000000"/>
                          </a:solidFill>
                          <a:latin typeface="MS PGothic" panose="020B0600070205080204" pitchFamily="34" charset="-128"/>
                          <a:ea typeface="MS PGothic" panose="020B0600070205080204" pitchFamily="34" charset="-128"/>
                          <a:cs typeface="メイリオ"/>
                        </a:rPr>
                        <a:t>帝京大学大学院医学研究科</a:t>
                      </a:r>
                      <a:endParaRPr kumimoji="1" lang="ja-JP" altLang="en-US" sz="1400" b="1">
                        <a:latin typeface="MS PGothic" panose="020B0600070205080204" pitchFamily="34" charset="-128"/>
                        <a:ea typeface="MS PGothic" panose="020B0600070205080204" pitchFamily="34" charset="-128"/>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ja-JP" altLang="en-US" sz="1600" b="1">
                          <a:solidFill>
                            <a:srgbClr val="FF0000"/>
                          </a:solidFill>
                          <a:latin typeface="MS PGothic" panose="020B0600070205080204" pitchFamily="34" charset="-128"/>
                          <a:ea typeface="MS PGothic" panose="020B0600070205080204" pitchFamily="34" charset="-128"/>
                          <a:cs typeface="メイリオ"/>
                        </a:rPr>
                        <a:t>東洋医学</a:t>
                      </a:r>
                      <a:r>
                        <a:rPr lang="ja-JP" altLang="en-US" sz="1600" b="1">
                          <a:solidFill>
                            <a:srgbClr val="000000"/>
                          </a:solidFill>
                          <a:latin typeface="MS PGothic" panose="020B0600070205080204" pitchFamily="34" charset="-128"/>
                          <a:ea typeface="MS PGothic" panose="020B0600070205080204" pitchFamily="34" charset="-128"/>
                          <a:cs typeface="メイリオ"/>
                        </a:rPr>
                        <a:t>　</a:t>
                      </a:r>
                      <a:endParaRPr kumimoji="1" lang="ja-JP" altLang="en-US" sz="1400" b="1">
                        <a:latin typeface="MS PGothic" panose="020B0600070205080204" pitchFamily="34" charset="-128"/>
                        <a:ea typeface="MS PGothic" panose="020B0600070205080204" pitchFamily="34" charset="-128"/>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kumimoji="1" lang="ja-JP" altLang="en-US" sz="1400" b="1">
                          <a:solidFill>
                            <a:schemeClr val="tx1"/>
                          </a:solidFill>
                          <a:latin typeface="MS PGothic" panose="020B0600070205080204" pitchFamily="34" charset="-128"/>
                          <a:ea typeface="MS PGothic" panose="020B0600070205080204" pitchFamily="34" charset="-128"/>
                        </a:rPr>
                        <a:t>指導教授</a:t>
                      </a:r>
                      <a:endParaRPr kumimoji="1" lang="en-US" altLang="ja-JP" sz="1400" b="1" dirty="0">
                        <a:solidFill>
                          <a:schemeClr val="tx1"/>
                        </a:solidFill>
                        <a:latin typeface="MS PGothic" panose="020B0600070205080204" pitchFamily="34" charset="-128"/>
                        <a:ea typeface="MS PGothic" panose="020B0600070205080204" pitchFamily="34" charset="-128"/>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76214257"/>
                  </a:ext>
                </a:extLst>
              </a:tr>
              <a:tr h="370840">
                <a:tc>
                  <a:txBody>
                    <a:bodyPr/>
                    <a:lstStyle/>
                    <a:p>
                      <a:r>
                        <a:rPr lang="ja-JP" altLang="en-US" sz="1600" b="1">
                          <a:solidFill>
                            <a:srgbClr val="000000"/>
                          </a:solidFill>
                          <a:latin typeface="MS PGothic" panose="020B0600070205080204" pitchFamily="34" charset="-128"/>
                          <a:ea typeface="MS PGothic" panose="020B0600070205080204" pitchFamily="34" charset="-128"/>
                          <a:cs typeface="メイリオ"/>
                        </a:rPr>
                        <a:t>帝京大学大学院医学研究科</a:t>
                      </a:r>
                      <a:endParaRPr kumimoji="1" lang="ja-JP" altLang="en-US" sz="1400" b="1">
                        <a:latin typeface="MS PGothic" panose="020B0600070205080204" pitchFamily="34" charset="-128"/>
                        <a:ea typeface="MS PGothic" panose="020B0600070205080204" pitchFamily="34" charset="-128"/>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ja-JP" altLang="en-US" sz="1600" b="1">
                          <a:solidFill>
                            <a:srgbClr val="FF0000"/>
                          </a:solidFill>
                          <a:latin typeface="MS PGothic" panose="020B0600070205080204" pitchFamily="34" charset="-128"/>
                          <a:ea typeface="MS PGothic" panose="020B0600070205080204" pitchFamily="34" charset="-128"/>
                          <a:cs typeface="メイリオ"/>
                        </a:rPr>
                        <a:t>移植免疫学</a:t>
                      </a:r>
                      <a:endParaRPr kumimoji="1" lang="ja-JP" altLang="en-US" sz="1400" b="1">
                        <a:latin typeface="MS PGothic" panose="020B0600070205080204" pitchFamily="34" charset="-128"/>
                        <a:ea typeface="MS PGothic" panose="020B0600070205080204" pitchFamily="34" charset="-128"/>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kumimoji="1" lang="ja-JP" altLang="en-US" sz="1400" b="1">
                          <a:latin typeface="MS PGothic" panose="020B0600070205080204" pitchFamily="34" charset="-128"/>
                          <a:ea typeface="MS PGothic" panose="020B0600070205080204" pitchFamily="34" charset="-128"/>
                        </a:rPr>
                        <a:t>指導教授</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32219409"/>
                  </a:ext>
                </a:extLst>
              </a:tr>
              <a:tr h="370840">
                <a:tc>
                  <a:txBody>
                    <a:bodyPr/>
                    <a:lstStyle/>
                    <a:p>
                      <a:r>
                        <a:rPr lang="ja-JP" altLang="en-US" sz="1600" b="1">
                          <a:solidFill>
                            <a:srgbClr val="000000"/>
                          </a:solidFill>
                          <a:latin typeface="MS PGothic" panose="020B0600070205080204" pitchFamily="34" charset="-128"/>
                          <a:ea typeface="MS PGothic" panose="020B0600070205080204" pitchFamily="34" charset="-128"/>
                          <a:cs typeface="メイリオ"/>
                        </a:rPr>
                        <a:t>帝京大学医学部外科</a:t>
                      </a:r>
                      <a:endParaRPr kumimoji="1" lang="ja-JP" altLang="en-US" sz="1400" b="1">
                        <a:latin typeface="MS PGothic" panose="020B0600070205080204" pitchFamily="34" charset="-128"/>
                        <a:ea typeface="MS PGothic" panose="020B0600070205080204"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ja-JP" altLang="en-US" sz="1600" b="1">
                          <a:solidFill>
                            <a:srgbClr val="FF0000"/>
                          </a:solidFill>
                          <a:latin typeface="MS PGothic" panose="020B0600070205080204" pitchFamily="34" charset="-128"/>
                          <a:ea typeface="MS PGothic" panose="020B0600070205080204" pitchFamily="34" charset="-128"/>
                          <a:cs typeface="メイリオ"/>
                        </a:rPr>
                        <a:t>外科学　　</a:t>
                      </a:r>
                      <a:endParaRPr kumimoji="1" lang="ja-JP" altLang="en-US" sz="1400" b="1">
                        <a:latin typeface="MS PGothic" panose="020B0600070205080204" pitchFamily="34" charset="-128"/>
                        <a:ea typeface="MS PGothic" panose="020B0600070205080204"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kumimoji="1" lang="ja-JP" altLang="en-US" sz="1400" b="1">
                          <a:latin typeface="MS PGothic" panose="020B0600070205080204" pitchFamily="34" charset="-128"/>
                          <a:ea typeface="MS PGothic" panose="020B0600070205080204" pitchFamily="34" charset="-128"/>
                        </a:rPr>
                        <a:t>准教授</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29208433"/>
                  </a:ext>
                </a:extLst>
              </a:tr>
              <a:tr h="370840">
                <a:tc>
                  <a:txBody>
                    <a:bodyPr/>
                    <a:lstStyle/>
                    <a:p>
                      <a:r>
                        <a:rPr lang="ja-JP" altLang="en-US" sz="1600" b="1">
                          <a:solidFill>
                            <a:srgbClr val="000000"/>
                          </a:solidFill>
                          <a:latin typeface="MS PGothic" panose="020B0600070205080204" pitchFamily="34" charset="-128"/>
                          <a:ea typeface="MS PGothic" panose="020B0600070205080204" pitchFamily="34" charset="-128"/>
                          <a:cs typeface="メイリオ"/>
                        </a:rPr>
                        <a:t>公益財団法人愛世会愛誠病院</a:t>
                      </a:r>
                      <a:endParaRPr kumimoji="1" lang="ja-JP" altLang="en-US" sz="1400" b="1">
                        <a:latin typeface="MS PGothic" panose="020B0600070205080204" pitchFamily="34" charset="-128"/>
                        <a:ea typeface="MS PGothic" panose="020B0600070205080204"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kumimoji="1" lang="ja-JP" altLang="en-US" sz="1400" b="1">
                        <a:latin typeface="MS PGothic" panose="020B0600070205080204" pitchFamily="34" charset="-128"/>
                        <a:ea typeface="MS PGothic" panose="020B0600070205080204"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kumimoji="1" lang="ja-JP" altLang="en-US" sz="1400" b="1">
                          <a:latin typeface="MS PGothic" panose="020B0600070205080204" pitchFamily="34" charset="-128"/>
                          <a:ea typeface="MS PGothic" panose="020B0600070205080204" pitchFamily="34" charset="-128"/>
                        </a:rPr>
                        <a:t>理事長</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13036100"/>
                  </a:ext>
                </a:extLst>
              </a:tr>
              <a:tr h="370840">
                <a:tc gridSpan="3">
                  <a:txBody>
                    <a:bodyPr/>
                    <a:lstStyle/>
                    <a:p>
                      <a:pPr algn="ctr"/>
                      <a:r>
                        <a:rPr kumimoji="1" lang="ja-JP" altLang="en-US" sz="3200" b="1">
                          <a:latin typeface="MS PGothic" panose="020B0600070205080204" pitchFamily="34" charset="-128"/>
                          <a:ea typeface="MS PGothic" panose="020B0600070205080204" pitchFamily="34" charset="-128"/>
                        </a:rPr>
                        <a:t>新見　正則</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hMerge="1">
                  <a:txBody>
                    <a:bodyPr/>
                    <a:lstStyle/>
                    <a:p>
                      <a:endParaRPr kumimoji="1" lang="ja-JP" altLang="en-US"/>
                    </a:p>
                  </a:txBody>
                  <a:tcPr/>
                </a:tc>
                <a:tc hMerge="1">
                  <a:txBody>
                    <a:bodyPr/>
                    <a:lstStyle/>
                    <a:p>
                      <a:pPr algn="ctr"/>
                      <a:endParaRPr kumimoji="1" lang="ja-JP" altLang="en-US"/>
                    </a:p>
                  </a:txBody>
                  <a:tcPr/>
                </a:tc>
                <a:extLst>
                  <a:ext uri="{0D108BD9-81ED-4DB2-BD59-A6C34878D82A}">
                    <a16:rowId xmlns:a16="http://schemas.microsoft.com/office/drawing/2014/main" val="1725305548"/>
                  </a:ext>
                </a:extLst>
              </a:tr>
            </a:tbl>
          </a:graphicData>
        </a:graphic>
      </p:graphicFrame>
      <p:sp>
        <p:nvSpPr>
          <p:cNvPr id="3" name="テキスト ボックス 2">
            <a:extLst>
              <a:ext uri="{FF2B5EF4-FFF2-40B4-BE49-F238E27FC236}">
                <a16:creationId xmlns:a16="http://schemas.microsoft.com/office/drawing/2014/main" id="{4342A954-22CF-0545-A898-29E3DE2BAAFB}"/>
              </a:ext>
            </a:extLst>
          </p:cNvPr>
          <p:cNvSpPr txBox="1"/>
          <p:nvPr/>
        </p:nvSpPr>
        <p:spPr>
          <a:xfrm>
            <a:off x="1403648" y="4663830"/>
            <a:ext cx="6936383" cy="400110"/>
          </a:xfrm>
          <a:prstGeom prst="rect">
            <a:avLst/>
          </a:prstGeom>
          <a:noFill/>
        </p:spPr>
        <p:txBody>
          <a:bodyPr wrap="square" rtlCol="0">
            <a:spAutoFit/>
          </a:bodyPr>
          <a:lstStyle/>
          <a:p>
            <a:r>
              <a:rPr kumimoji="1" lang="ja-JP" altLang="en-US"/>
              <a:t>大会長</a:t>
            </a:r>
            <a:r>
              <a:rPr lang="ja-JP" altLang="en-US" dirty="0"/>
              <a:t>　</a:t>
            </a:r>
            <a:r>
              <a:rPr lang="ja-JP" altLang="en-US"/>
              <a:t>吉田和弘先生とオックスフォードで一緒でした</a:t>
            </a:r>
            <a:endParaRPr kumimoji="1" lang="ja-JP" altLang="en-US"/>
          </a:p>
        </p:txBody>
      </p:sp>
    </p:spTree>
    <p:extLst>
      <p:ext uri="{BB962C8B-B14F-4D97-AF65-F5344CB8AC3E}">
        <p14:creationId xmlns:p14="http://schemas.microsoft.com/office/powerpoint/2010/main" val="84073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1495B93-4C9F-214B-B8EC-2670F8A97FE2}"/>
              </a:ext>
            </a:extLst>
          </p:cNvPr>
          <p:cNvSpPr/>
          <p:nvPr/>
        </p:nvSpPr>
        <p:spPr>
          <a:xfrm>
            <a:off x="395536" y="295678"/>
            <a:ext cx="8352928" cy="4552144"/>
          </a:xfrm>
          <a:prstGeom prst="rect">
            <a:avLst/>
          </a:prstGeom>
        </p:spPr>
        <p:txBody>
          <a:bodyPr wrap="square">
            <a:spAutoFit/>
          </a:bodyPr>
          <a:lstStyle/>
          <a:p>
            <a:pPr algn="ctr">
              <a:lnSpc>
                <a:spcPct val="150000"/>
              </a:lnSpc>
            </a:pPr>
            <a:r>
              <a:rPr lang="en-US" altLang="ja-JP" sz="2800" b="0" dirty="0">
                <a:solidFill>
                  <a:srgbClr val="222222"/>
                </a:solidFill>
                <a:latin typeface="Arial" panose="020B0604020202020204" pitchFamily="34" charset="0"/>
              </a:rPr>
              <a:t>【</a:t>
            </a:r>
            <a:r>
              <a:rPr lang="ja-JP" altLang="en-US" sz="2800" b="0">
                <a:solidFill>
                  <a:srgbClr val="222222"/>
                </a:solidFill>
                <a:latin typeface="Arial" panose="020B0604020202020204" pitchFamily="34" charset="0"/>
              </a:rPr>
              <a:t>重要</a:t>
            </a:r>
            <a:r>
              <a:rPr lang="en-US" altLang="ja-JP" sz="2800" b="0" dirty="0">
                <a:solidFill>
                  <a:srgbClr val="222222"/>
                </a:solidFill>
                <a:latin typeface="Arial" panose="020B0604020202020204" pitchFamily="34" charset="0"/>
              </a:rPr>
              <a:t>】</a:t>
            </a:r>
          </a:p>
          <a:p>
            <a:pPr>
              <a:lnSpc>
                <a:spcPct val="150000"/>
              </a:lnSpc>
            </a:pPr>
            <a:r>
              <a:rPr lang="ja-JP" altLang="en-US" sz="2800" b="0">
                <a:solidFill>
                  <a:srgbClr val="222222"/>
                </a:solidFill>
                <a:latin typeface="Arial" panose="020B0604020202020204" pitchFamily="34" charset="0"/>
              </a:rPr>
              <a:t>本セミナーは、健康食品に関する知見を既報の文献的根拠に基づいて紹介する内容を含んでおります。健康食品のがん治療への効果につきましては、</a:t>
            </a:r>
            <a:r>
              <a:rPr lang="ja-JP" altLang="en-US" sz="2800" b="0">
                <a:solidFill>
                  <a:srgbClr val="FF0000"/>
                </a:solidFill>
                <a:latin typeface="Arial" panose="020B0604020202020204" pitchFamily="34" charset="0"/>
              </a:rPr>
              <a:t>日本癌治療学会として検証したものでなく、日本癌治療学会が推奨するものではない</a:t>
            </a:r>
            <a:r>
              <a:rPr lang="ja-JP" altLang="en-US" sz="2800" b="0">
                <a:solidFill>
                  <a:srgbClr val="222222"/>
                </a:solidFill>
                <a:latin typeface="Arial" panose="020B0604020202020204" pitchFamily="34" charset="0"/>
              </a:rPr>
              <a:t>ことを、予めお知らせいたします</a:t>
            </a:r>
            <a:endParaRPr lang="ja-JP" altLang="en-US" sz="2800"/>
          </a:p>
        </p:txBody>
      </p:sp>
    </p:spTree>
    <p:extLst>
      <p:ext uri="{BB962C8B-B14F-4D97-AF65-F5344CB8AC3E}">
        <p14:creationId xmlns:p14="http://schemas.microsoft.com/office/powerpoint/2010/main" val="1279910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2D85DD4-3535-AE47-8F20-CA4FDF1D80D5}"/>
              </a:ext>
            </a:extLst>
          </p:cNvPr>
          <p:cNvSpPr txBox="1"/>
          <p:nvPr/>
        </p:nvSpPr>
        <p:spPr>
          <a:xfrm>
            <a:off x="683568" y="555526"/>
            <a:ext cx="7506834" cy="2100768"/>
          </a:xfrm>
          <a:prstGeom prst="rect">
            <a:avLst/>
          </a:prstGeom>
          <a:noFill/>
        </p:spPr>
        <p:txBody>
          <a:bodyPr wrap="square" rtlCol="0">
            <a:spAutoFit/>
          </a:bodyPr>
          <a:lstStyle/>
          <a:p>
            <a:pPr>
              <a:lnSpc>
                <a:spcPct val="150000"/>
              </a:lnSpc>
            </a:pPr>
            <a:r>
              <a:rPr lang="ja-JP" altLang="en-US" sz="3000">
                <a:latin typeface="MS PGothic" panose="020B0600070205080204" pitchFamily="34" charset="-128"/>
                <a:ea typeface="MS PGothic" panose="020B0600070205080204" pitchFamily="34" charset="-128"/>
              </a:rPr>
              <a:t>漢方薬・生薬で、悪性腫瘍の生存率改善を最終目標にした</a:t>
            </a:r>
            <a:r>
              <a:rPr lang="en-US" altLang="ja-JP" sz="3000" dirty="0">
                <a:latin typeface="MS PGothic" panose="020B0600070205080204" pitchFamily="34" charset="-128"/>
                <a:ea typeface="MS PGothic" panose="020B0600070205080204" pitchFamily="34" charset="-128"/>
              </a:rPr>
              <a:t> 1000</a:t>
            </a:r>
            <a:r>
              <a:rPr lang="ja-JP" altLang="en-US" sz="3000">
                <a:latin typeface="MS PGothic" panose="020B0600070205080204" pitchFamily="34" charset="-128"/>
                <a:ea typeface="MS PGothic" panose="020B0600070205080204" pitchFamily="34" charset="-128"/>
              </a:rPr>
              <a:t>例規模のランダム化大規模臨床試験（</a:t>
            </a:r>
            <a:r>
              <a:rPr lang="en-US" altLang="ja-JP" sz="3000" dirty="0">
                <a:latin typeface="MS PGothic" panose="020B0600070205080204" pitchFamily="34" charset="-128"/>
                <a:ea typeface="MS PGothic" panose="020B0600070205080204" pitchFamily="34" charset="-128"/>
              </a:rPr>
              <a:t>RCT</a:t>
            </a:r>
            <a:r>
              <a:rPr lang="ja-JP" altLang="en-US" sz="3000">
                <a:latin typeface="MS PGothic" panose="020B0600070205080204" pitchFamily="34" charset="-128"/>
                <a:ea typeface="MS PGothic" panose="020B0600070205080204" pitchFamily="34" charset="-128"/>
              </a:rPr>
              <a:t>）はあるのか？</a:t>
            </a:r>
          </a:p>
        </p:txBody>
      </p:sp>
      <p:sp>
        <p:nvSpPr>
          <p:cNvPr id="3" name="テキスト ボックス 2">
            <a:extLst>
              <a:ext uri="{FF2B5EF4-FFF2-40B4-BE49-F238E27FC236}">
                <a16:creationId xmlns:a16="http://schemas.microsoft.com/office/drawing/2014/main" id="{9B708513-B29E-1042-AD33-E9C2E38F33B9}"/>
              </a:ext>
            </a:extLst>
          </p:cNvPr>
          <p:cNvSpPr txBox="1"/>
          <p:nvPr/>
        </p:nvSpPr>
        <p:spPr>
          <a:xfrm>
            <a:off x="6228184" y="4803998"/>
            <a:ext cx="2933481" cy="276999"/>
          </a:xfrm>
          <a:prstGeom prst="rect">
            <a:avLst/>
          </a:prstGeom>
          <a:noFill/>
        </p:spPr>
        <p:txBody>
          <a:bodyPr wrap="square" rtlCol="0">
            <a:spAutoFit/>
          </a:bodyPr>
          <a:lstStyle/>
          <a:p>
            <a:r>
              <a:rPr kumimoji="1" lang="en-US" altLang="ja-JP" sz="1200" dirty="0">
                <a:latin typeface="Arial" panose="020B0604020202020204" pitchFamily="34" charset="0"/>
                <a:cs typeface="Arial" panose="020B0604020202020204" pitchFamily="34" charset="0"/>
              </a:rPr>
              <a:t>RCT : Randomized controlled trial</a:t>
            </a:r>
          </a:p>
        </p:txBody>
      </p:sp>
      <p:sp>
        <p:nvSpPr>
          <p:cNvPr id="5" name="テキスト ボックス 4">
            <a:extLst>
              <a:ext uri="{FF2B5EF4-FFF2-40B4-BE49-F238E27FC236}">
                <a16:creationId xmlns:a16="http://schemas.microsoft.com/office/drawing/2014/main" id="{253C6F5D-DD26-8843-A170-6C3701A42F0A}"/>
              </a:ext>
            </a:extLst>
          </p:cNvPr>
          <p:cNvSpPr txBox="1"/>
          <p:nvPr/>
        </p:nvSpPr>
        <p:spPr>
          <a:xfrm>
            <a:off x="683568" y="3219822"/>
            <a:ext cx="7506834" cy="85837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ja-JP" altLang="en-US" sz="1800">
                <a:latin typeface="MS PGothic" panose="020B0600070205080204" pitchFamily="34" charset="-128"/>
                <a:ea typeface="MS PGothic" panose="020B0600070205080204" pitchFamily="34" charset="-128"/>
              </a:rPr>
              <a:t>本日のスライドは日本フアイア研究会のＨＰからダウンロード可能です</a:t>
            </a:r>
            <a:endParaRPr lang="en-US" altLang="ja-JP" sz="1800" dirty="0">
              <a:latin typeface="MS PGothic" panose="020B0600070205080204" pitchFamily="34" charset="-128"/>
              <a:ea typeface="MS PGothic" panose="020B0600070205080204" pitchFamily="34" charset="-128"/>
            </a:endParaRPr>
          </a:p>
          <a:p>
            <a:pPr marL="285750" indent="-285750">
              <a:lnSpc>
                <a:spcPct val="150000"/>
              </a:lnSpc>
              <a:buFont typeface="Arial" panose="020B0604020202020204" pitchFamily="34" charset="0"/>
              <a:buChar char="•"/>
            </a:pPr>
            <a:r>
              <a:rPr lang="ja-JP" altLang="en-US" sz="1800">
                <a:latin typeface="MS PGothic" panose="020B0600070205080204" pitchFamily="34" charset="-128"/>
                <a:ea typeface="MS PGothic" panose="020B0600070205080204" pitchFamily="34" charset="-128"/>
              </a:rPr>
              <a:t>本日の動画は後日、アップする予定です</a:t>
            </a:r>
          </a:p>
        </p:txBody>
      </p:sp>
    </p:spTree>
    <p:extLst>
      <p:ext uri="{BB962C8B-B14F-4D97-AF65-F5344CB8AC3E}">
        <p14:creationId xmlns:p14="http://schemas.microsoft.com/office/powerpoint/2010/main" val="1211765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523FD4-CAD7-6842-9BD0-7240591AD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175" y="195486"/>
            <a:ext cx="6343650" cy="4152900"/>
          </a:xfrm>
          <a:prstGeom prst="rect">
            <a:avLst/>
          </a:prstGeom>
        </p:spPr>
      </p:pic>
      <p:sp>
        <p:nvSpPr>
          <p:cNvPr id="4" name="上矢印 3">
            <a:extLst>
              <a:ext uri="{FF2B5EF4-FFF2-40B4-BE49-F238E27FC236}">
                <a16:creationId xmlns:a16="http://schemas.microsoft.com/office/drawing/2014/main" id="{5DAA0FAD-65A6-CD49-9D12-0AEADE428B09}"/>
              </a:ext>
            </a:extLst>
          </p:cNvPr>
          <p:cNvSpPr/>
          <p:nvPr/>
        </p:nvSpPr>
        <p:spPr bwMode="auto">
          <a:xfrm>
            <a:off x="1547664" y="399728"/>
            <a:ext cx="576064" cy="3906434"/>
          </a:xfrm>
          <a:prstGeom prst="upArrow">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ja-JP" altLang="en-US" sz="1800">
              <a:latin typeface="MS PGothic" panose="020B0600070205080204" pitchFamily="34" charset="-128"/>
              <a:ea typeface="MS PGothic" panose="020B0600070205080204" pitchFamily="34" charset="-128"/>
            </a:endParaRPr>
          </a:p>
        </p:txBody>
      </p:sp>
      <p:sp>
        <p:nvSpPr>
          <p:cNvPr id="2" name="テキスト ボックス 1">
            <a:extLst>
              <a:ext uri="{FF2B5EF4-FFF2-40B4-BE49-F238E27FC236}">
                <a16:creationId xmlns:a16="http://schemas.microsoft.com/office/drawing/2014/main" id="{5E3B0CFF-C918-2D4B-8F44-A3B68BBE143E}"/>
              </a:ext>
            </a:extLst>
          </p:cNvPr>
          <p:cNvSpPr txBox="1"/>
          <p:nvPr/>
        </p:nvSpPr>
        <p:spPr>
          <a:xfrm>
            <a:off x="2051720" y="687760"/>
            <a:ext cx="1874231" cy="646331"/>
          </a:xfrm>
          <a:prstGeom prst="rect">
            <a:avLst/>
          </a:prstGeom>
          <a:noFill/>
        </p:spPr>
        <p:txBody>
          <a:bodyPr wrap="none" rtlCol="0">
            <a:spAutoFit/>
          </a:bodyPr>
          <a:lstStyle/>
          <a:p>
            <a:r>
              <a:rPr lang="ja-JP" altLang="en-US" sz="1800">
                <a:solidFill>
                  <a:srgbClr val="FF0000"/>
                </a:solidFill>
                <a:latin typeface="MS PGothic" panose="020B0600070205080204" pitchFamily="34" charset="-128"/>
                <a:ea typeface="MS PGothic" panose="020B0600070205080204" pitchFamily="34" charset="-128"/>
              </a:rPr>
              <a:t>エビデンスレベル</a:t>
            </a:r>
            <a:endParaRPr lang="en-US" altLang="ja-JP" sz="1800" dirty="0">
              <a:solidFill>
                <a:srgbClr val="FF0000"/>
              </a:solidFill>
              <a:latin typeface="MS PGothic" panose="020B0600070205080204" pitchFamily="34" charset="-128"/>
              <a:ea typeface="MS PGothic" panose="020B0600070205080204" pitchFamily="34" charset="-128"/>
            </a:endParaRPr>
          </a:p>
          <a:p>
            <a:r>
              <a:rPr lang="ja-JP" altLang="en-US" sz="1800">
                <a:solidFill>
                  <a:srgbClr val="FF0000"/>
                </a:solidFill>
                <a:latin typeface="MS PGothic" panose="020B0600070205080204" pitchFamily="34" charset="-128"/>
                <a:ea typeface="MS PGothic" panose="020B0600070205080204" pitchFamily="34" charset="-128"/>
              </a:rPr>
              <a:t>が高い</a:t>
            </a:r>
            <a:endParaRPr kumimoji="1" lang="ja-JP" altLang="en-US" sz="1800">
              <a:solidFill>
                <a:srgbClr val="FF0000"/>
              </a:solidFill>
              <a:latin typeface="MS PGothic" panose="020B0600070205080204" pitchFamily="34" charset="-128"/>
              <a:ea typeface="MS PGothic" panose="020B0600070205080204" pitchFamily="34" charset="-128"/>
            </a:endParaRPr>
          </a:p>
        </p:txBody>
      </p:sp>
      <p:sp>
        <p:nvSpPr>
          <p:cNvPr id="5" name="テキスト ボックス 4">
            <a:extLst>
              <a:ext uri="{FF2B5EF4-FFF2-40B4-BE49-F238E27FC236}">
                <a16:creationId xmlns:a16="http://schemas.microsoft.com/office/drawing/2014/main" id="{51BED001-26CC-6344-899E-A7DF088F8EDE}"/>
              </a:ext>
            </a:extLst>
          </p:cNvPr>
          <p:cNvSpPr txBox="1"/>
          <p:nvPr/>
        </p:nvSpPr>
        <p:spPr>
          <a:xfrm>
            <a:off x="6372200" y="4630365"/>
            <a:ext cx="2808312" cy="461665"/>
          </a:xfrm>
          <a:prstGeom prst="rect">
            <a:avLst/>
          </a:prstGeom>
          <a:noFill/>
        </p:spPr>
        <p:txBody>
          <a:bodyPr wrap="square" rtlCol="0">
            <a:spAutoFit/>
          </a:bodyPr>
          <a:lstStyle/>
          <a:p>
            <a:r>
              <a:rPr lang="en-US" altLang="ja-JP" sz="1200" dirty="0">
                <a:latin typeface="Arial" panose="020B0604020202020204" pitchFamily="34" charset="0"/>
                <a:ea typeface="MS PGothic" panose="020B0600070205080204" pitchFamily="34" charset="-128"/>
                <a:cs typeface="Arial" panose="020B0604020202020204" pitchFamily="34" charset="0"/>
              </a:rPr>
              <a:t>DBRCT : Double blinded RCT</a:t>
            </a:r>
            <a:endParaRPr kumimoji="1" lang="en-US" altLang="ja-JP" sz="1200" dirty="0">
              <a:latin typeface="Arial" panose="020B0604020202020204" pitchFamily="34" charset="0"/>
              <a:ea typeface="MS PGothic" panose="020B0600070205080204" pitchFamily="34" charset="-128"/>
              <a:cs typeface="Arial" panose="020B0604020202020204" pitchFamily="34" charset="0"/>
            </a:endParaRPr>
          </a:p>
          <a:p>
            <a:r>
              <a:rPr kumimoji="1" lang="en-US" altLang="ja-JP" sz="1200" dirty="0">
                <a:latin typeface="Arial" panose="020B0604020202020204" pitchFamily="34" charset="0"/>
                <a:ea typeface="MS PGothic" panose="020B0600070205080204" pitchFamily="34" charset="-128"/>
                <a:cs typeface="Arial" panose="020B0604020202020204" pitchFamily="34" charset="0"/>
              </a:rPr>
              <a:t>RCT : Randomized controlled trial</a:t>
            </a:r>
          </a:p>
        </p:txBody>
      </p:sp>
    </p:spTree>
    <p:extLst>
      <p:ext uri="{BB962C8B-B14F-4D97-AF65-F5344CB8AC3E}">
        <p14:creationId xmlns:p14="http://schemas.microsoft.com/office/powerpoint/2010/main" val="2680906246"/>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imes" charset="0"/>
            <a:ea typeface="平成明朝"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imes" charset="0"/>
            <a:ea typeface="平成明朝"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32086</TotalTime>
  <Words>2074</Words>
  <Application>Microsoft Macintosh PowerPoint</Application>
  <PresentationFormat>画面に合わせる (16:9)</PresentationFormat>
  <Paragraphs>362</Paragraphs>
  <Slides>56</Slides>
  <Notes>6</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56</vt:i4>
      </vt:variant>
    </vt:vector>
  </HeadingPairs>
  <TitlesOfParts>
    <vt:vector size="64" baseType="lpstr">
      <vt:lpstr>MS PGothic</vt:lpstr>
      <vt:lpstr>Arial</vt:lpstr>
      <vt:lpstr>Arial</vt:lpstr>
      <vt:lpstr>Avenir Light</vt:lpstr>
      <vt:lpstr>Calibri</vt:lpstr>
      <vt:lpstr>Times</vt:lpstr>
      <vt:lpstr>Wingdings</vt:lpstr>
      <vt:lpstr>標準デザイン</vt:lpstr>
      <vt:lpstr>PowerPoint プレゼンテーション</vt:lpstr>
      <vt:lpstr>抗がんエビデンスを有する 漢方は存在するか？</vt:lpstr>
      <vt:lpstr>厚生労働省がん研究開発 課題番号21分指‐8‐④　 主任研究者　山下素弘  研究課題名「がんの代替医療の科学的検証に関する研究」  分担研究課題　「がんにおける漢方薬に対する意識調査」 分担研究者　今津嘉宏</vt:lpstr>
      <vt:lpstr>PowerPoint プレゼンテーション</vt:lpstr>
      <vt:lpstr>抗がんエビデンスを有する 漢方を含めた統合医療は存在しない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帝京大学医学部外科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タイトルなし</dc:title>
  <dc:creator>新見正則</dc:creator>
  <cp:lastModifiedBy>正則 新見</cp:lastModifiedBy>
  <cp:revision>3006</cp:revision>
  <cp:lastPrinted>2019-10-11T14:17:42Z</cp:lastPrinted>
  <dcterms:created xsi:type="dcterms:W3CDTF">1999-08-25T23:36:31Z</dcterms:created>
  <dcterms:modified xsi:type="dcterms:W3CDTF">2019-10-27T08:54:05Z</dcterms:modified>
</cp:coreProperties>
</file>